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rchivo Black" panose="020B0A03020202020B04" pitchFamily="34" charset="77"/>
      <p:regular r:id="rId14"/>
    </p:embeddedFont>
    <p:embeddedFont>
      <p:font typeface="Lato" panose="020F0502020204030203" pitchFamily="34" charset="0"/>
      <p:regular r:id="rId15"/>
      <p:bold r:id="rId16"/>
      <p:italic r:id="rId17"/>
      <p:boldItalic r:id="rId18"/>
    </p:embeddedFont>
    <p:embeddedFont>
      <p:font typeface="Lato Bold" panose="020F0502020204030203" pitchFamily="34" charset="0"/>
      <p:regular r:id="rId19"/>
      <p:bold r:id="rId20"/>
    </p:embeddedFont>
    <p:embeddedFont>
      <p:font typeface="League Spartan" pitchFamily="2" charset="77"/>
      <p:regular r:id="rId21"/>
      <p:bold r:id="rId22"/>
    </p:embeddedFont>
    <p:embeddedFont>
      <p:font typeface="Poppins" pitchFamily="2" charset="77"/>
      <p:regular r:id="rId23"/>
      <p:bold r:id="rId24"/>
      <p:italic r:id="rId25"/>
      <p:boldItalic r:id="rId26"/>
    </p:embeddedFont>
    <p:embeddedFont>
      <p:font typeface="Poppins Bold" pitchFamily="2" charset="77"/>
      <p:regular r:id="rId27"/>
      <p:bold r:id="rId28"/>
    </p:embeddedFont>
    <p:embeddedFont>
      <p:font typeface="Poppins Italics" pitchFamily="2" charset="77"/>
      <p:regular r:id="rId29"/>
      <p:italic r:id="rId30"/>
    </p:embeddedFont>
    <p:embeddedFont>
      <p:font typeface="Poppins Medium" panose="020B060402020202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3" autoAdjust="0"/>
    <p:restoredTop sz="86385" autoAdjust="0"/>
  </p:normalViewPr>
  <p:slideViewPr>
    <p:cSldViewPr>
      <p:cViewPr varScale="1">
        <p:scale>
          <a:sx n="46" d="100"/>
          <a:sy n="46" d="100"/>
        </p:scale>
        <p:origin x="208" y="7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98933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71870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76080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Advising Systems is a department housed within Undergraduate Studies and is a part of Academic Affairs here at MSU Denver. We are an academic advising program that manages, in collaboration with our colleges, schools, and programs, multiple aspects of MSU Denver’s hybrid, decentralized undergraduate advising structure. We help ensure that consistency and communication exists across all of the academic advising teams. The units within Advising Systems foster connections across MSU Denver’s stakeholders committed to the academic support of student retention through graduation by way of leadership, collaboration, coordination, and implementation. Our area develops and implements advising strategy, training, and development. We also manage the Early Alert program, the academic standing policy, and the SSC Navigate system. Get to know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69976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419955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115731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45641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57252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20336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sudenver.sharepoint.com/:b:/s/test739/ES8gU7pkUzxPhu2Sf08C7wEBVIPmp8xsD1As1XDgCWDwWw?e=kGy02O"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msudenver.sharepoint.com/:b:/s/test739/EaSHGvOcHUBAnAD_f5Xs2-UBydRYZlnWT6KtNm3Usp8WmA"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www.msudenver.edu/advisin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mailto:sis@msudenver.edu" TargetMode="External"/><Relationship Id="rId4" Type="http://schemas.openxmlformats.org/officeDocument/2006/relationships/hyperlink" Target="mailto:advisingsystems@msudenver.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msudenver.edu/advising"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t="-9148" b="-9148"/>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717675" y="723900"/>
            <a:ext cx="805519" cy="2673350"/>
            <a:chOff x="0" y="0"/>
            <a:chExt cx="212153" cy="704092"/>
          </a:xfrm>
        </p:grpSpPr>
        <p:sp>
          <p:nvSpPr>
            <p:cNvPr id="4" name="Freeform 4"/>
            <p:cNvSpPr/>
            <p:nvPr/>
          </p:nvSpPr>
          <p:spPr>
            <a:xfrm>
              <a:off x="0" y="0"/>
              <a:ext cx="212153" cy="704092"/>
            </a:xfrm>
            <a:custGeom>
              <a:avLst/>
              <a:gdLst/>
              <a:ahLst/>
              <a:cxnLst/>
              <a:rect l="l" t="t" r="r" b="b"/>
              <a:pathLst>
                <a:path w="212153" h="704092">
                  <a:moveTo>
                    <a:pt x="0" y="0"/>
                  </a:moveTo>
                  <a:lnTo>
                    <a:pt x="212153" y="0"/>
                  </a:lnTo>
                  <a:lnTo>
                    <a:pt x="212153" y="704092"/>
                  </a:lnTo>
                  <a:lnTo>
                    <a:pt x="0" y="704092"/>
                  </a:lnTo>
                  <a:close/>
                </a:path>
              </a:pathLst>
            </a:custGeom>
            <a:solidFill>
              <a:srgbClr val="D11242"/>
            </a:solidFill>
          </p:spPr>
          <p:txBody>
            <a:bodyPr/>
            <a:lstStyle/>
            <a:p>
              <a:endParaRPr lang="en-US" dirty="0"/>
            </a:p>
          </p:txBody>
        </p:sp>
        <p:sp>
          <p:nvSpPr>
            <p:cNvPr id="5" name="TextBox 5"/>
            <p:cNvSpPr txBox="1"/>
            <p:nvPr/>
          </p:nvSpPr>
          <p:spPr>
            <a:xfrm>
              <a:off x="0" y="-47625"/>
              <a:ext cx="212153" cy="751717"/>
            </a:xfrm>
            <a:prstGeom prst="rect">
              <a:avLst/>
            </a:prstGeom>
          </p:spPr>
          <p:txBody>
            <a:bodyPr lIns="50800" tIns="50800" rIns="50800" bIns="50800" rtlCol="0" anchor="ctr"/>
            <a:lstStyle/>
            <a:p>
              <a:pPr algn="ctr">
                <a:lnSpc>
                  <a:spcPts val="2659"/>
                </a:lnSpc>
              </a:pPr>
              <a:endParaRPr/>
            </a:p>
          </p:txBody>
        </p:sp>
      </p:grpSp>
      <p:grpSp>
        <p:nvGrpSpPr>
          <p:cNvPr id="6" name="Group 6">
            <a:extLst>
              <a:ext uri="{C183D7F6-B498-43B3-948B-1728B52AA6E4}">
                <adec:decorative xmlns:adec="http://schemas.microsoft.com/office/drawing/2017/decorative" val="1"/>
              </a:ext>
            </a:extLst>
          </p:cNvPr>
          <p:cNvGrpSpPr/>
          <p:nvPr/>
        </p:nvGrpSpPr>
        <p:grpSpPr>
          <a:xfrm>
            <a:off x="1717675" y="7613650"/>
            <a:ext cx="805519" cy="2673350"/>
            <a:chOff x="0" y="0"/>
            <a:chExt cx="212153" cy="704092"/>
          </a:xfrm>
        </p:grpSpPr>
        <p:sp>
          <p:nvSpPr>
            <p:cNvPr id="7" name="Freeform 7"/>
            <p:cNvSpPr/>
            <p:nvPr/>
          </p:nvSpPr>
          <p:spPr>
            <a:xfrm>
              <a:off x="0" y="0"/>
              <a:ext cx="212153" cy="704092"/>
            </a:xfrm>
            <a:custGeom>
              <a:avLst/>
              <a:gdLst/>
              <a:ahLst/>
              <a:cxnLst/>
              <a:rect l="l" t="t" r="r" b="b"/>
              <a:pathLst>
                <a:path w="212153" h="704092">
                  <a:moveTo>
                    <a:pt x="0" y="0"/>
                  </a:moveTo>
                  <a:lnTo>
                    <a:pt x="212153" y="0"/>
                  </a:lnTo>
                  <a:lnTo>
                    <a:pt x="212153" y="704092"/>
                  </a:lnTo>
                  <a:lnTo>
                    <a:pt x="0" y="704092"/>
                  </a:lnTo>
                  <a:close/>
                </a:path>
              </a:pathLst>
            </a:custGeom>
            <a:solidFill>
              <a:srgbClr val="D11242"/>
            </a:solidFill>
          </p:spPr>
          <p:txBody>
            <a:bodyPr/>
            <a:lstStyle/>
            <a:p>
              <a:endParaRPr lang="en-US"/>
            </a:p>
          </p:txBody>
        </p:sp>
        <p:sp>
          <p:nvSpPr>
            <p:cNvPr id="8" name="TextBox 8"/>
            <p:cNvSpPr txBox="1"/>
            <p:nvPr/>
          </p:nvSpPr>
          <p:spPr>
            <a:xfrm>
              <a:off x="0" y="-47625"/>
              <a:ext cx="212153" cy="751717"/>
            </a:xfrm>
            <a:prstGeom prst="rect">
              <a:avLst/>
            </a:prstGeom>
          </p:spPr>
          <p:txBody>
            <a:bodyPr lIns="50800" tIns="50800" rIns="50800" bIns="50800" rtlCol="0" anchor="ctr"/>
            <a:lstStyle/>
            <a:p>
              <a:pPr algn="ctr">
                <a:lnSpc>
                  <a:spcPts val="265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14300200" y="3190875"/>
            <a:ext cx="2546350" cy="7410450"/>
            <a:chOff x="0" y="0"/>
            <a:chExt cx="670644" cy="1951723"/>
          </a:xfrm>
        </p:grpSpPr>
        <p:sp>
          <p:nvSpPr>
            <p:cNvPr id="10" name="Freeform 10"/>
            <p:cNvSpPr/>
            <p:nvPr/>
          </p:nvSpPr>
          <p:spPr>
            <a:xfrm>
              <a:off x="0" y="0"/>
              <a:ext cx="670644" cy="1951724"/>
            </a:xfrm>
            <a:custGeom>
              <a:avLst/>
              <a:gdLst/>
              <a:ahLst/>
              <a:cxnLst/>
              <a:rect l="l" t="t" r="r" b="b"/>
              <a:pathLst>
                <a:path w="670644" h="1951724">
                  <a:moveTo>
                    <a:pt x="155060" y="0"/>
                  </a:moveTo>
                  <a:lnTo>
                    <a:pt x="515583" y="0"/>
                  </a:lnTo>
                  <a:cubicBezTo>
                    <a:pt x="601221" y="0"/>
                    <a:pt x="670644" y="69423"/>
                    <a:pt x="670644" y="155060"/>
                  </a:cubicBezTo>
                  <a:lnTo>
                    <a:pt x="670644" y="1796663"/>
                  </a:lnTo>
                  <a:cubicBezTo>
                    <a:pt x="670644" y="1882301"/>
                    <a:pt x="601221" y="1951724"/>
                    <a:pt x="515583" y="1951724"/>
                  </a:cubicBezTo>
                  <a:lnTo>
                    <a:pt x="155060" y="1951724"/>
                  </a:lnTo>
                  <a:cubicBezTo>
                    <a:pt x="113936" y="1951724"/>
                    <a:pt x="74496" y="1935387"/>
                    <a:pt x="45416" y="1906307"/>
                  </a:cubicBezTo>
                  <a:cubicBezTo>
                    <a:pt x="16337" y="1877228"/>
                    <a:pt x="0" y="1837788"/>
                    <a:pt x="0" y="1796663"/>
                  </a:cubicBezTo>
                  <a:lnTo>
                    <a:pt x="0" y="155060"/>
                  </a:lnTo>
                  <a:cubicBezTo>
                    <a:pt x="0" y="69423"/>
                    <a:pt x="69423" y="0"/>
                    <a:pt x="155060" y="0"/>
                  </a:cubicBezTo>
                  <a:close/>
                </a:path>
              </a:pathLst>
            </a:custGeom>
            <a:solidFill>
              <a:srgbClr val="D11242"/>
            </a:solidFill>
          </p:spPr>
          <p:txBody>
            <a:bodyPr/>
            <a:lstStyle/>
            <a:p>
              <a:endParaRPr lang="en-US"/>
            </a:p>
          </p:txBody>
        </p:sp>
        <p:sp>
          <p:nvSpPr>
            <p:cNvPr id="11" name="TextBox 11"/>
            <p:cNvSpPr txBox="1"/>
            <p:nvPr/>
          </p:nvSpPr>
          <p:spPr>
            <a:xfrm>
              <a:off x="0" y="-47625"/>
              <a:ext cx="670644" cy="1999348"/>
            </a:xfrm>
            <a:prstGeom prst="rect">
              <a:avLst/>
            </a:prstGeom>
          </p:spPr>
          <p:txBody>
            <a:bodyPr lIns="50800" tIns="50800" rIns="50800" bIns="50800" rtlCol="0" anchor="ctr"/>
            <a:lstStyle/>
            <a:p>
              <a:pPr algn="ctr">
                <a:lnSpc>
                  <a:spcPts val="2659"/>
                </a:lnSpc>
              </a:pPr>
              <a:endParaRPr/>
            </a:p>
          </p:txBody>
        </p:sp>
      </p:grpSp>
      <p:sp>
        <p:nvSpPr>
          <p:cNvPr id="12" name="TextBox 12"/>
          <p:cNvSpPr txBox="1">
            <a:spLocks noGrp="1"/>
          </p:cNvSpPr>
          <p:nvPr>
            <p:ph type="title" idx="4294967295"/>
          </p:nvPr>
        </p:nvSpPr>
        <p:spPr>
          <a:xfrm>
            <a:off x="1717675" y="3984135"/>
            <a:ext cx="5118304" cy="9676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28"/>
              </a:lnSpc>
              <a:spcBef>
                <a:spcPct val="0"/>
              </a:spcBef>
              <a:spcAft>
                <a:spcPts val="0"/>
              </a:spcAft>
              <a:buClrTx/>
              <a:buSzTx/>
              <a:buFontTx/>
              <a:buNone/>
              <a:tabLst/>
              <a:defRPr/>
            </a:pPr>
            <a:r>
              <a:rPr kumimoji="0" lang="en-US" sz="5663" b="0" i="0" u="none" strike="noStrike" kern="1200" cap="none" spc="0" normalizeH="0" baseline="0" noProof="0" dirty="0">
                <a:ln>
                  <a:noFill/>
                </a:ln>
                <a:solidFill>
                  <a:srgbClr val="000000"/>
                </a:solidFill>
                <a:effectLst/>
                <a:uLnTx/>
                <a:uFillTx/>
                <a:latin typeface="Lato Bold"/>
                <a:ea typeface="+mn-ea"/>
                <a:cs typeface="+mn-cs"/>
              </a:rPr>
              <a:t>ADVISING</a:t>
            </a:r>
          </a:p>
        </p:txBody>
      </p:sp>
      <p:sp>
        <p:nvSpPr>
          <p:cNvPr id="13" name="TextBox 13"/>
          <p:cNvSpPr txBox="1"/>
          <p:nvPr/>
        </p:nvSpPr>
        <p:spPr>
          <a:xfrm>
            <a:off x="1717675" y="4838423"/>
            <a:ext cx="10236607" cy="1350142"/>
          </a:xfrm>
          <a:prstGeom prst="rect">
            <a:avLst/>
          </a:prstGeom>
        </p:spPr>
        <p:txBody>
          <a:bodyPr lIns="0" tIns="0" rIns="0" bIns="0" rtlCol="0" anchor="t">
            <a:spAutoFit/>
          </a:bodyPr>
          <a:lstStyle/>
          <a:p>
            <a:pPr algn="l">
              <a:lnSpc>
                <a:spcPts val="11216"/>
              </a:lnSpc>
              <a:spcBef>
                <a:spcPct val="0"/>
              </a:spcBef>
            </a:pPr>
            <a:r>
              <a:rPr lang="en-US" sz="8011" dirty="0">
                <a:solidFill>
                  <a:srgbClr val="000000"/>
                </a:solidFill>
                <a:latin typeface="League Spartan"/>
              </a:rPr>
              <a:t>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673725" y="4382402"/>
            <a:ext cx="3114142" cy="1247318"/>
            <a:chOff x="0" y="0"/>
            <a:chExt cx="820186" cy="328512"/>
          </a:xfrm>
        </p:grpSpPr>
        <p:sp>
          <p:nvSpPr>
            <p:cNvPr id="3" name="Freeform 3"/>
            <p:cNvSpPr/>
            <p:nvPr/>
          </p:nvSpPr>
          <p:spPr>
            <a:xfrm>
              <a:off x="0" y="0"/>
              <a:ext cx="820186" cy="328512"/>
            </a:xfrm>
            <a:custGeom>
              <a:avLst/>
              <a:gdLst/>
              <a:ahLst/>
              <a:cxnLst/>
              <a:rect l="l" t="t" r="r" b="b"/>
              <a:pathLst>
                <a:path w="820186" h="328512">
                  <a:moveTo>
                    <a:pt x="126789" y="0"/>
                  </a:moveTo>
                  <a:lnTo>
                    <a:pt x="693397" y="0"/>
                  </a:lnTo>
                  <a:cubicBezTo>
                    <a:pt x="727023" y="0"/>
                    <a:pt x="759273" y="13358"/>
                    <a:pt x="783050" y="37136"/>
                  </a:cubicBezTo>
                  <a:cubicBezTo>
                    <a:pt x="806828" y="60913"/>
                    <a:pt x="820186" y="93162"/>
                    <a:pt x="820186" y="126789"/>
                  </a:cubicBezTo>
                  <a:lnTo>
                    <a:pt x="820186" y="201723"/>
                  </a:lnTo>
                  <a:cubicBezTo>
                    <a:pt x="820186" y="235350"/>
                    <a:pt x="806828" y="267599"/>
                    <a:pt x="783050" y="291376"/>
                  </a:cubicBezTo>
                  <a:cubicBezTo>
                    <a:pt x="759273" y="315154"/>
                    <a:pt x="727023" y="328512"/>
                    <a:pt x="693397" y="328512"/>
                  </a:cubicBezTo>
                  <a:lnTo>
                    <a:pt x="126789" y="328512"/>
                  </a:lnTo>
                  <a:cubicBezTo>
                    <a:pt x="56765" y="328512"/>
                    <a:pt x="0" y="271747"/>
                    <a:pt x="0" y="201723"/>
                  </a:cubicBezTo>
                  <a:lnTo>
                    <a:pt x="0" y="126789"/>
                  </a:lnTo>
                  <a:cubicBezTo>
                    <a:pt x="0" y="56765"/>
                    <a:pt x="56765" y="0"/>
                    <a:pt x="126789" y="0"/>
                  </a:cubicBezTo>
                  <a:close/>
                </a:path>
              </a:pathLst>
            </a:custGeom>
            <a:solidFill>
              <a:srgbClr val="00447C"/>
            </a:solidFill>
          </p:spPr>
          <p:txBody>
            <a:bodyPr/>
            <a:lstStyle/>
            <a:p>
              <a:endParaRPr lang="en-US"/>
            </a:p>
          </p:txBody>
        </p:sp>
        <p:sp>
          <p:nvSpPr>
            <p:cNvPr id="4" name="TextBox 4"/>
            <p:cNvSpPr txBox="1"/>
            <p:nvPr/>
          </p:nvSpPr>
          <p:spPr>
            <a:xfrm>
              <a:off x="0" y="-47625"/>
              <a:ext cx="820186" cy="376137"/>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028700" y="1028700"/>
            <a:ext cx="7441096" cy="4185564"/>
            <a:chOff x="0" y="0"/>
            <a:chExt cx="11289030" cy="6350000"/>
          </a:xfrm>
        </p:grpSpPr>
        <p:sp>
          <p:nvSpPr>
            <p:cNvPr id="6" name="Freeform 6" descr="advising referrals screenshot">
              <a:hlinkClick r:id="rId3" tooltip="https://msudenver.sharepoint.com/:b:/s/test739/ES8gU7pkUzxPhu2Sf08C7wEBVIPmp8xsD1As1XDgCWDwWw?e=kGy02O"/>
            </p:cNvPr>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4"/>
              <a:stretch>
                <a:fillRect t="-8250" b="-8250"/>
              </a:stretch>
            </a:blipFill>
          </p:spPr>
          <p:txBody>
            <a:bodyPr/>
            <a:lstStyle/>
            <a:p>
              <a:endParaRPr lang="en-US"/>
            </a:p>
          </p:txBody>
        </p:sp>
      </p:grpSp>
      <p:grpSp>
        <p:nvGrpSpPr>
          <p:cNvPr id="7" name="Group 7">
            <a:extLst>
              <a:ext uri="{C183D7F6-B498-43B3-948B-1728B52AA6E4}">
                <adec:decorative xmlns:adec="http://schemas.microsoft.com/office/drawing/2017/decorative" val="1"/>
              </a:ext>
            </a:extLst>
          </p:cNvPr>
          <p:cNvGrpSpPr/>
          <p:nvPr/>
        </p:nvGrpSpPr>
        <p:grpSpPr>
          <a:xfrm>
            <a:off x="14531975" y="8437791"/>
            <a:ext cx="3114142" cy="1247318"/>
            <a:chOff x="0" y="0"/>
            <a:chExt cx="820186" cy="328512"/>
          </a:xfrm>
        </p:grpSpPr>
        <p:sp>
          <p:nvSpPr>
            <p:cNvPr id="8" name="Freeform 8"/>
            <p:cNvSpPr/>
            <p:nvPr/>
          </p:nvSpPr>
          <p:spPr>
            <a:xfrm>
              <a:off x="0" y="0"/>
              <a:ext cx="820186" cy="328512"/>
            </a:xfrm>
            <a:custGeom>
              <a:avLst/>
              <a:gdLst/>
              <a:ahLst/>
              <a:cxnLst/>
              <a:rect l="l" t="t" r="r" b="b"/>
              <a:pathLst>
                <a:path w="820186" h="328512">
                  <a:moveTo>
                    <a:pt x="126789" y="0"/>
                  </a:moveTo>
                  <a:lnTo>
                    <a:pt x="693397" y="0"/>
                  </a:lnTo>
                  <a:cubicBezTo>
                    <a:pt x="727023" y="0"/>
                    <a:pt x="759273" y="13358"/>
                    <a:pt x="783050" y="37136"/>
                  </a:cubicBezTo>
                  <a:cubicBezTo>
                    <a:pt x="806828" y="60913"/>
                    <a:pt x="820186" y="93162"/>
                    <a:pt x="820186" y="126789"/>
                  </a:cubicBezTo>
                  <a:lnTo>
                    <a:pt x="820186" y="201723"/>
                  </a:lnTo>
                  <a:cubicBezTo>
                    <a:pt x="820186" y="235350"/>
                    <a:pt x="806828" y="267599"/>
                    <a:pt x="783050" y="291376"/>
                  </a:cubicBezTo>
                  <a:cubicBezTo>
                    <a:pt x="759273" y="315154"/>
                    <a:pt x="727023" y="328512"/>
                    <a:pt x="693397" y="328512"/>
                  </a:cubicBezTo>
                  <a:lnTo>
                    <a:pt x="126789" y="328512"/>
                  </a:lnTo>
                  <a:cubicBezTo>
                    <a:pt x="56765" y="328512"/>
                    <a:pt x="0" y="271747"/>
                    <a:pt x="0" y="201723"/>
                  </a:cubicBezTo>
                  <a:lnTo>
                    <a:pt x="0" y="126789"/>
                  </a:lnTo>
                  <a:cubicBezTo>
                    <a:pt x="0" y="56765"/>
                    <a:pt x="56765" y="0"/>
                    <a:pt x="126789" y="0"/>
                  </a:cubicBezTo>
                  <a:close/>
                </a:path>
              </a:pathLst>
            </a:custGeom>
            <a:solidFill>
              <a:srgbClr val="00447C"/>
            </a:solidFill>
          </p:spPr>
          <p:txBody>
            <a:bodyPr/>
            <a:lstStyle/>
            <a:p>
              <a:endParaRPr lang="en-US"/>
            </a:p>
          </p:txBody>
        </p:sp>
        <p:sp>
          <p:nvSpPr>
            <p:cNvPr id="9" name="TextBox 9"/>
            <p:cNvSpPr txBox="1"/>
            <p:nvPr/>
          </p:nvSpPr>
          <p:spPr>
            <a:xfrm>
              <a:off x="0" y="-47625"/>
              <a:ext cx="820186" cy="376137"/>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9818204" y="5072736"/>
            <a:ext cx="7441096" cy="4185564"/>
            <a:chOff x="0" y="0"/>
            <a:chExt cx="11289030" cy="6350000"/>
          </a:xfrm>
        </p:grpSpPr>
        <p:sp>
          <p:nvSpPr>
            <p:cNvPr id="11" name="Freeform 11" descr="academic advising undergrads experience guide screenshot">
              <a:hlinkClick r:id="rId5" tooltip="https://msudenver.sharepoint.com/:b:/s/test739/EaSHGvOcHUBAnAD_f5Xs2-UBydRYZlnWT6KtNm3Usp8WmA"/>
            </p:cNvPr>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6"/>
              <a:stretch>
                <a:fillRect t="-8250" b="-8250"/>
              </a:stretch>
            </a:blipFill>
          </p:spPr>
          <p:txBody>
            <a:bodyPr/>
            <a:lstStyle/>
            <a:p>
              <a:endParaRPr lang="en-US"/>
            </a:p>
          </p:txBody>
        </p:sp>
      </p:grpSp>
      <p:sp>
        <p:nvSpPr>
          <p:cNvPr id="12" name="TextBox 12"/>
          <p:cNvSpPr txBox="1"/>
          <p:nvPr/>
        </p:nvSpPr>
        <p:spPr>
          <a:xfrm>
            <a:off x="5053555" y="7294497"/>
            <a:ext cx="4090445" cy="1766953"/>
          </a:xfrm>
          <a:prstGeom prst="rect">
            <a:avLst/>
          </a:prstGeom>
        </p:spPr>
        <p:txBody>
          <a:bodyPr lIns="0" tIns="0" rIns="0" bIns="0" rtlCol="0" anchor="t">
            <a:spAutoFit/>
          </a:bodyPr>
          <a:lstStyle/>
          <a:p>
            <a:pPr algn="l">
              <a:lnSpc>
                <a:spcPts val="7083"/>
              </a:lnSpc>
              <a:spcBef>
                <a:spcPct val="0"/>
              </a:spcBef>
            </a:pPr>
            <a:r>
              <a:rPr lang="en-US" sz="5059">
                <a:solidFill>
                  <a:srgbClr val="000000"/>
                </a:solidFill>
                <a:latin typeface="Lato"/>
              </a:rPr>
              <a:t>ADVISING EXPERIENCE</a:t>
            </a:r>
          </a:p>
        </p:txBody>
      </p:sp>
      <p:sp>
        <p:nvSpPr>
          <p:cNvPr id="13" name="TextBox 13"/>
          <p:cNvSpPr txBox="1"/>
          <p:nvPr/>
        </p:nvSpPr>
        <p:spPr>
          <a:xfrm>
            <a:off x="9144000" y="923925"/>
            <a:ext cx="4090445" cy="1766953"/>
          </a:xfrm>
          <a:prstGeom prst="rect">
            <a:avLst/>
          </a:prstGeom>
        </p:spPr>
        <p:txBody>
          <a:bodyPr lIns="0" tIns="0" rIns="0" bIns="0" rtlCol="0" anchor="t">
            <a:spAutoFit/>
          </a:bodyPr>
          <a:lstStyle/>
          <a:p>
            <a:pPr algn="l">
              <a:lnSpc>
                <a:spcPts val="7083"/>
              </a:lnSpc>
              <a:spcBef>
                <a:spcPct val="0"/>
              </a:spcBef>
            </a:pPr>
            <a:r>
              <a:rPr lang="en-US" sz="5059">
                <a:solidFill>
                  <a:srgbClr val="000000"/>
                </a:solidFill>
                <a:latin typeface="Lato"/>
              </a:rPr>
              <a:t>MAKING REFERRALS</a:t>
            </a:r>
          </a:p>
        </p:txBody>
      </p:sp>
      <p:sp>
        <p:nvSpPr>
          <p:cNvPr id="14" name="Title 13">
            <a:extLst>
              <a:ext uri="{FF2B5EF4-FFF2-40B4-BE49-F238E27FC236}">
                <a16:creationId xmlns:a16="http://schemas.microsoft.com/office/drawing/2014/main" id="{6881BEE8-080F-64B1-C1E6-1D40617104A9}"/>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Making Referrals and Advising Experience Screenshots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77684" y="2745513"/>
            <a:ext cx="5454396" cy="1509419"/>
          </a:xfrm>
          <a:prstGeom prst="rect">
            <a:avLst/>
          </a:prstGeom>
        </p:spPr>
        <p:txBody>
          <a:bodyPr lIns="0" tIns="0" rIns="0" bIns="0" rtlCol="0" anchor="t">
            <a:spAutoFit/>
          </a:bodyPr>
          <a:lstStyle/>
          <a:p>
            <a:pPr algn="r">
              <a:lnSpc>
                <a:spcPts val="12353"/>
              </a:lnSpc>
              <a:spcBef>
                <a:spcPct val="0"/>
              </a:spcBef>
            </a:pPr>
            <a:r>
              <a:rPr lang="en-US" sz="8824" dirty="0">
                <a:solidFill>
                  <a:srgbClr val="000000"/>
                </a:solidFill>
                <a:latin typeface="League Spartan"/>
              </a:rPr>
              <a:t>THANK</a:t>
            </a:r>
          </a:p>
        </p:txBody>
      </p:sp>
      <p:sp>
        <p:nvSpPr>
          <p:cNvPr id="3" name="TextBox 3"/>
          <p:cNvSpPr txBox="1"/>
          <p:nvPr/>
        </p:nvSpPr>
        <p:spPr>
          <a:xfrm>
            <a:off x="9783686" y="2745513"/>
            <a:ext cx="4688690" cy="1509419"/>
          </a:xfrm>
          <a:prstGeom prst="rect">
            <a:avLst/>
          </a:prstGeom>
        </p:spPr>
        <p:txBody>
          <a:bodyPr lIns="0" tIns="0" rIns="0" bIns="0" rtlCol="0" anchor="t">
            <a:spAutoFit/>
          </a:bodyPr>
          <a:lstStyle/>
          <a:p>
            <a:pPr algn="l">
              <a:lnSpc>
                <a:spcPts val="12353"/>
              </a:lnSpc>
              <a:spcBef>
                <a:spcPct val="0"/>
              </a:spcBef>
            </a:pPr>
            <a:r>
              <a:rPr lang="en-US" sz="8824">
                <a:solidFill>
                  <a:srgbClr val="D11242"/>
                </a:solidFill>
                <a:latin typeface="League Spartan"/>
              </a:rPr>
              <a:t>YOU</a:t>
            </a:r>
          </a:p>
        </p:txBody>
      </p:sp>
      <p:sp>
        <p:nvSpPr>
          <p:cNvPr id="4" name="AutoShape 4">
            <a:extLst>
              <a:ext uri="{C183D7F6-B498-43B3-948B-1728B52AA6E4}">
                <adec:decorative xmlns:adec="http://schemas.microsoft.com/office/drawing/2017/decorative" val="1"/>
              </a:ext>
            </a:extLst>
          </p:cNvPr>
          <p:cNvSpPr/>
          <p:nvPr/>
        </p:nvSpPr>
        <p:spPr>
          <a:xfrm>
            <a:off x="5132705" y="4235516"/>
            <a:ext cx="750824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5" name="Group 5">
            <a:extLst>
              <a:ext uri="{C183D7F6-B498-43B3-948B-1728B52AA6E4}">
                <adec:decorative xmlns:adec="http://schemas.microsoft.com/office/drawing/2017/decorative" val="1"/>
              </a:ext>
            </a:extLst>
          </p:cNvPr>
          <p:cNvGrpSpPr/>
          <p:nvPr/>
        </p:nvGrpSpPr>
        <p:grpSpPr>
          <a:xfrm>
            <a:off x="-495300" y="0"/>
            <a:ext cx="1028700" cy="4235516"/>
            <a:chOff x="0" y="0"/>
            <a:chExt cx="270933" cy="1115527"/>
          </a:xfrm>
        </p:grpSpPr>
        <p:sp>
          <p:nvSpPr>
            <p:cNvPr id="6" name="Freeform 6"/>
            <p:cNvSpPr/>
            <p:nvPr/>
          </p:nvSpPr>
          <p:spPr>
            <a:xfrm>
              <a:off x="0" y="0"/>
              <a:ext cx="270933" cy="1115527"/>
            </a:xfrm>
            <a:custGeom>
              <a:avLst/>
              <a:gdLst/>
              <a:ahLst/>
              <a:cxnLst/>
              <a:rect l="l" t="t" r="r" b="b"/>
              <a:pathLst>
                <a:path w="270933" h="1115527">
                  <a:moveTo>
                    <a:pt x="0" y="0"/>
                  </a:moveTo>
                  <a:lnTo>
                    <a:pt x="270933" y="0"/>
                  </a:lnTo>
                  <a:lnTo>
                    <a:pt x="270933" y="1115527"/>
                  </a:lnTo>
                  <a:lnTo>
                    <a:pt x="0" y="1115527"/>
                  </a:lnTo>
                  <a:close/>
                </a:path>
              </a:pathLst>
            </a:custGeom>
            <a:solidFill>
              <a:srgbClr val="D11242"/>
            </a:solidFill>
          </p:spPr>
          <p:txBody>
            <a:bodyPr/>
            <a:lstStyle/>
            <a:p>
              <a:endParaRPr lang="en-US"/>
            </a:p>
          </p:txBody>
        </p:sp>
        <p:sp>
          <p:nvSpPr>
            <p:cNvPr id="7" name="TextBox 7"/>
            <p:cNvSpPr txBox="1"/>
            <p:nvPr/>
          </p:nvSpPr>
          <p:spPr>
            <a:xfrm>
              <a:off x="0" y="-47625"/>
              <a:ext cx="270933" cy="116315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909585" y="4673821"/>
            <a:ext cx="8468830" cy="508070"/>
          </a:xfrm>
          <a:prstGeom prst="rect">
            <a:avLst/>
          </a:prstGeom>
        </p:spPr>
        <p:txBody>
          <a:bodyPr lIns="0" tIns="0" rIns="0" bIns="0" rtlCol="0" anchor="t">
            <a:spAutoFit/>
          </a:bodyPr>
          <a:lstStyle/>
          <a:p>
            <a:pPr algn="ctr">
              <a:lnSpc>
                <a:spcPts val="4021"/>
              </a:lnSpc>
              <a:spcBef>
                <a:spcPct val="0"/>
              </a:spcBef>
            </a:pPr>
            <a:r>
              <a:rPr lang="en-US" sz="2872">
                <a:solidFill>
                  <a:srgbClr val="2A0947"/>
                </a:solidFill>
                <a:latin typeface="Poppins"/>
              </a:rPr>
              <a:t>We couldn’t do what we do...without you! </a:t>
            </a:r>
          </a:p>
        </p:txBody>
      </p:sp>
      <p:grpSp>
        <p:nvGrpSpPr>
          <p:cNvPr id="9" name="Group 9">
            <a:extLst>
              <a:ext uri="{C183D7F6-B498-43B3-948B-1728B52AA6E4}">
                <adec:decorative xmlns:adec="http://schemas.microsoft.com/office/drawing/2017/decorative" val="1"/>
              </a:ext>
            </a:extLst>
          </p:cNvPr>
          <p:cNvGrpSpPr/>
          <p:nvPr/>
        </p:nvGrpSpPr>
        <p:grpSpPr>
          <a:xfrm>
            <a:off x="-495300" y="4664983"/>
            <a:ext cx="1028700" cy="1048907"/>
            <a:chOff x="0" y="0"/>
            <a:chExt cx="270933" cy="276255"/>
          </a:xfrm>
        </p:grpSpPr>
        <p:sp>
          <p:nvSpPr>
            <p:cNvPr id="10" name="Freeform 10"/>
            <p:cNvSpPr/>
            <p:nvPr/>
          </p:nvSpPr>
          <p:spPr>
            <a:xfrm>
              <a:off x="0" y="0"/>
              <a:ext cx="270933" cy="276255"/>
            </a:xfrm>
            <a:custGeom>
              <a:avLst/>
              <a:gdLst/>
              <a:ahLst/>
              <a:cxnLst/>
              <a:rect l="l" t="t" r="r" b="b"/>
              <a:pathLst>
                <a:path w="270933" h="276255">
                  <a:moveTo>
                    <a:pt x="0" y="0"/>
                  </a:moveTo>
                  <a:lnTo>
                    <a:pt x="270933" y="0"/>
                  </a:lnTo>
                  <a:lnTo>
                    <a:pt x="270933" y="276255"/>
                  </a:lnTo>
                  <a:lnTo>
                    <a:pt x="0" y="276255"/>
                  </a:lnTo>
                  <a:close/>
                </a:path>
              </a:pathLst>
            </a:custGeom>
            <a:solidFill>
              <a:srgbClr val="D11242"/>
            </a:solidFill>
          </p:spPr>
          <p:txBody>
            <a:bodyPr/>
            <a:lstStyle/>
            <a:p>
              <a:endParaRPr lang="en-US"/>
            </a:p>
          </p:txBody>
        </p:sp>
        <p:sp>
          <p:nvSpPr>
            <p:cNvPr id="11" name="TextBox 11"/>
            <p:cNvSpPr txBox="1"/>
            <p:nvPr/>
          </p:nvSpPr>
          <p:spPr>
            <a:xfrm>
              <a:off x="0" y="-47625"/>
              <a:ext cx="270933" cy="323880"/>
            </a:xfrm>
            <a:prstGeom prst="rect">
              <a:avLst/>
            </a:prstGeom>
          </p:spPr>
          <p:txBody>
            <a:bodyPr lIns="50800" tIns="50800" rIns="50800" bIns="50800" rtlCol="0" anchor="ctr"/>
            <a:lstStyle/>
            <a:p>
              <a:pPr algn="ctr">
                <a:lnSpc>
                  <a:spcPts val="2659"/>
                </a:lnSpc>
              </a:pPr>
              <a:endParaRPr/>
            </a:p>
          </p:txBody>
        </p:sp>
      </p:grpSp>
      <p:grpSp>
        <p:nvGrpSpPr>
          <p:cNvPr id="12" name="Group 12">
            <a:extLst>
              <a:ext uri="{C183D7F6-B498-43B3-948B-1728B52AA6E4}">
                <adec:decorative xmlns:adec="http://schemas.microsoft.com/office/drawing/2017/decorative" val="1"/>
              </a:ext>
            </a:extLst>
          </p:cNvPr>
          <p:cNvGrpSpPr/>
          <p:nvPr/>
        </p:nvGrpSpPr>
        <p:grpSpPr>
          <a:xfrm rot="-10800000">
            <a:off x="17754349" y="6051484"/>
            <a:ext cx="1028700" cy="4235516"/>
            <a:chOff x="0" y="0"/>
            <a:chExt cx="270933" cy="1115527"/>
          </a:xfrm>
        </p:grpSpPr>
        <p:sp>
          <p:nvSpPr>
            <p:cNvPr id="13" name="Freeform 13"/>
            <p:cNvSpPr/>
            <p:nvPr/>
          </p:nvSpPr>
          <p:spPr>
            <a:xfrm>
              <a:off x="0" y="0"/>
              <a:ext cx="270933" cy="1115527"/>
            </a:xfrm>
            <a:custGeom>
              <a:avLst/>
              <a:gdLst/>
              <a:ahLst/>
              <a:cxnLst/>
              <a:rect l="l" t="t" r="r" b="b"/>
              <a:pathLst>
                <a:path w="270933" h="1115527">
                  <a:moveTo>
                    <a:pt x="0" y="0"/>
                  </a:moveTo>
                  <a:lnTo>
                    <a:pt x="270933" y="0"/>
                  </a:lnTo>
                  <a:lnTo>
                    <a:pt x="270933" y="1115527"/>
                  </a:lnTo>
                  <a:lnTo>
                    <a:pt x="0" y="1115527"/>
                  </a:lnTo>
                  <a:close/>
                </a:path>
              </a:pathLst>
            </a:custGeom>
            <a:solidFill>
              <a:srgbClr val="D11242"/>
            </a:solidFill>
          </p:spPr>
          <p:txBody>
            <a:bodyPr/>
            <a:lstStyle/>
            <a:p>
              <a:endParaRPr lang="en-US"/>
            </a:p>
          </p:txBody>
        </p:sp>
        <p:sp>
          <p:nvSpPr>
            <p:cNvPr id="14" name="TextBox 14"/>
            <p:cNvSpPr txBox="1"/>
            <p:nvPr/>
          </p:nvSpPr>
          <p:spPr>
            <a:xfrm>
              <a:off x="0" y="-47625"/>
              <a:ext cx="270933" cy="1163152"/>
            </a:xfrm>
            <a:prstGeom prst="rect">
              <a:avLst/>
            </a:prstGeom>
          </p:spPr>
          <p:txBody>
            <a:bodyPr lIns="50800" tIns="50800" rIns="50800" bIns="50800" rtlCol="0" anchor="ctr"/>
            <a:lstStyle/>
            <a:p>
              <a:pPr algn="ctr">
                <a:lnSpc>
                  <a:spcPts val="2659"/>
                </a:lnSpc>
              </a:pPr>
              <a:endParaRPr/>
            </a:p>
          </p:txBody>
        </p:sp>
      </p:grpSp>
      <p:grpSp>
        <p:nvGrpSpPr>
          <p:cNvPr id="15" name="Group 15">
            <a:extLst>
              <a:ext uri="{C183D7F6-B498-43B3-948B-1728B52AA6E4}">
                <adec:decorative xmlns:adec="http://schemas.microsoft.com/office/drawing/2017/decorative" val="1"/>
              </a:ext>
            </a:extLst>
          </p:cNvPr>
          <p:cNvGrpSpPr/>
          <p:nvPr/>
        </p:nvGrpSpPr>
        <p:grpSpPr>
          <a:xfrm rot="-10800000">
            <a:off x="17754349" y="4573111"/>
            <a:ext cx="1028700" cy="1048907"/>
            <a:chOff x="0" y="0"/>
            <a:chExt cx="270933" cy="276255"/>
          </a:xfrm>
        </p:grpSpPr>
        <p:sp>
          <p:nvSpPr>
            <p:cNvPr id="16" name="Freeform 16"/>
            <p:cNvSpPr/>
            <p:nvPr/>
          </p:nvSpPr>
          <p:spPr>
            <a:xfrm>
              <a:off x="0" y="0"/>
              <a:ext cx="270933" cy="276255"/>
            </a:xfrm>
            <a:custGeom>
              <a:avLst/>
              <a:gdLst/>
              <a:ahLst/>
              <a:cxnLst/>
              <a:rect l="l" t="t" r="r" b="b"/>
              <a:pathLst>
                <a:path w="270933" h="276255">
                  <a:moveTo>
                    <a:pt x="0" y="0"/>
                  </a:moveTo>
                  <a:lnTo>
                    <a:pt x="270933" y="0"/>
                  </a:lnTo>
                  <a:lnTo>
                    <a:pt x="270933" y="276255"/>
                  </a:lnTo>
                  <a:lnTo>
                    <a:pt x="0" y="276255"/>
                  </a:lnTo>
                  <a:close/>
                </a:path>
              </a:pathLst>
            </a:custGeom>
            <a:solidFill>
              <a:srgbClr val="D11242"/>
            </a:solidFill>
          </p:spPr>
          <p:txBody>
            <a:bodyPr/>
            <a:lstStyle/>
            <a:p>
              <a:endParaRPr lang="en-US"/>
            </a:p>
          </p:txBody>
        </p:sp>
        <p:sp>
          <p:nvSpPr>
            <p:cNvPr id="17" name="TextBox 17"/>
            <p:cNvSpPr txBox="1"/>
            <p:nvPr/>
          </p:nvSpPr>
          <p:spPr>
            <a:xfrm>
              <a:off x="0" y="-47625"/>
              <a:ext cx="270933" cy="323880"/>
            </a:xfrm>
            <a:prstGeom prst="rect">
              <a:avLst/>
            </a:prstGeom>
          </p:spPr>
          <p:txBody>
            <a:bodyPr lIns="50800" tIns="50800" rIns="50800" bIns="50800" rtlCol="0" anchor="ctr"/>
            <a:lstStyle/>
            <a:p>
              <a:pPr algn="ctr">
                <a:lnSpc>
                  <a:spcPts val="2659"/>
                </a:lnSpc>
              </a:pPr>
              <a:endParaRPr/>
            </a:p>
          </p:txBody>
        </p:sp>
      </p:grpSp>
      <p:grpSp>
        <p:nvGrpSpPr>
          <p:cNvPr id="18" name="Group 18">
            <a:extLst>
              <a:ext uri="{C183D7F6-B498-43B3-948B-1728B52AA6E4}">
                <adec:decorative xmlns:adec="http://schemas.microsoft.com/office/drawing/2017/decorative" val="1"/>
              </a:ext>
            </a:extLst>
          </p:cNvPr>
          <p:cNvGrpSpPr/>
          <p:nvPr/>
        </p:nvGrpSpPr>
        <p:grpSpPr>
          <a:xfrm>
            <a:off x="2365577" y="6741513"/>
            <a:ext cx="15388772" cy="2855458"/>
            <a:chOff x="0" y="0"/>
            <a:chExt cx="20518362" cy="3807278"/>
          </a:xfrm>
        </p:grpSpPr>
        <p:sp>
          <p:nvSpPr>
            <p:cNvPr id="19" name="TextBox 19"/>
            <p:cNvSpPr txBox="1"/>
            <p:nvPr/>
          </p:nvSpPr>
          <p:spPr>
            <a:xfrm>
              <a:off x="4888657" y="3145064"/>
              <a:ext cx="9484192" cy="662214"/>
            </a:xfrm>
            <a:prstGeom prst="rect">
              <a:avLst/>
            </a:prstGeom>
          </p:spPr>
          <p:txBody>
            <a:bodyPr lIns="0" tIns="0" rIns="0" bIns="0" rtlCol="0" anchor="t">
              <a:spAutoFit/>
            </a:bodyPr>
            <a:lstStyle/>
            <a:p>
              <a:pPr marL="0" lvl="0" indent="0" algn="l">
                <a:lnSpc>
                  <a:spcPts val="3993"/>
                </a:lnSpc>
                <a:spcBef>
                  <a:spcPct val="0"/>
                </a:spcBef>
              </a:pPr>
              <a:r>
                <a:rPr lang="en-US" sz="2852" u="sng">
                  <a:solidFill>
                    <a:srgbClr val="000000"/>
                  </a:solidFill>
                  <a:latin typeface="Poppins"/>
                  <a:hlinkClick r:id="rId3" tooltip="http://www.msudenver.edu/advising"/>
                </a:rPr>
                <a:t>www.msudenver.edu/advising</a:t>
              </a:r>
            </a:p>
          </p:txBody>
        </p:sp>
        <p:sp>
          <p:nvSpPr>
            <p:cNvPr id="20" name="TextBox 20"/>
            <p:cNvSpPr txBox="1"/>
            <p:nvPr/>
          </p:nvSpPr>
          <p:spPr>
            <a:xfrm>
              <a:off x="0" y="-85725"/>
              <a:ext cx="9777313" cy="2008414"/>
            </a:xfrm>
            <a:prstGeom prst="rect">
              <a:avLst/>
            </a:prstGeom>
          </p:spPr>
          <p:txBody>
            <a:bodyPr lIns="0" tIns="0" rIns="0" bIns="0" rtlCol="0" anchor="t">
              <a:spAutoFit/>
            </a:bodyPr>
            <a:lstStyle/>
            <a:p>
              <a:pPr algn="l">
                <a:lnSpc>
                  <a:spcPts val="3993"/>
                </a:lnSpc>
              </a:pPr>
              <a:r>
                <a:rPr lang="en-US" sz="2852" u="sng">
                  <a:solidFill>
                    <a:srgbClr val="000000"/>
                  </a:solidFill>
                  <a:latin typeface="Poppins"/>
                  <a:hlinkClick r:id="rId4" tooltip="mailto:advisingsystems@msudenver.edu"/>
                </a:rPr>
                <a:t>Advising Systems</a:t>
              </a:r>
            </a:p>
            <a:p>
              <a:pPr algn="l">
                <a:lnSpc>
                  <a:spcPts val="3993"/>
                </a:lnSpc>
              </a:pPr>
              <a:r>
                <a:rPr lang="en-US" sz="2852" u="sng">
                  <a:solidFill>
                    <a:srgbClr val="000000"/>
                  </a:solidFill>
                  <a:latin typeface="Poppins"/>
                  <a:hlinkClick r:id="rId4" tooltip="mailto:advisingsystems@msudenver.edu"/>
                </a:rPr>
                <a:t>advisingsystems@msudenver.edu</a:t>
              </a:r>
            </a:p>
            <a:p>
              <a:pPr marL="0" lvl="0" indent="0" algn="l">
                <a:lnSpc>
                  <a:spcPts val="3993"/>
                </a:lnSpc>
                <a:spcBef>
                  <a:spcPct val="0"/>
                </a:spcBef>
              </a:pPr>
              <a:r>
                <a:rPr lang="en-US" sz="2852">
                  <a:solidFill>
                    <a:srgbClr val="000000"/>
                  </a:solidFill>
                  <a:latin typeface="Poppins"/>
                </a:rPr>
                <a:t>303-605-5650</a:t>
              </a:r>
            </a:p>
          </p:txBody>
        </p:sp>
        <p:sp>
          <p:nvSpPr>
            <p:cNvPr id="21" name="TextBox 21"/>
            <p:cNvSpPr txBox="1"/>
            <p:nvPr/>
          </p:nvSpPr>
          <p:spPr>
            <a:xfrm>
              <a:off x="10741049" y="-85725"/>
              <a:ext cx="9777313" cy="2681514"/>
            </a:xfrm>
            <a:prstGeom prst="rect">
              <a:avLst/>
            </a:prstGeom>
          </p:spPr>
          <p:txBody>
            <a:bodyPr lIns="0" tIns="0" rIns="0" bIns="0" rtlCol="0" anchor="t">
              <a:spAutoFit/>
            </a:bodyPr>
            <a:lstStyle/>
            <a:p>
              <a:pPr algn="l">
                <a:lnSpc>
                  <a:spcPts val="3993"/>
                </a:lnSpc>
              </a:pPr>
              <a:r>
                <a:rPr lang="en-US" sz="2852" u="sng">
                  <a:solidFill>
                    <a:srgbClr val="000000"/>
                  </a:solidFill>
                  <a:latin typeface="Poppins"/>
                  <a:hlinkClick r:id="rId5" tooltip="mailto:sis@msudenver.edu"/>
                </a:rPr>
                <a:t>Student Intervention Services</a:t>
              </a:r>
            </a:p>
            <a:p>
              <a:pPr algn="l">
                <a:lnSpc>
                  <a:spcPts val="3993"/>
                </a:lnSpc>
              </a:pPr>
              <a:r>
                <a:rPr lang="en-US" sz="2852" u="sng">
                  <a:solidFill>
                    <a:srgbClr val="000000"/>
                  </a:solidFill>
                  <a:latin typeface="Poppins"/>
                  <a:hlinkClick r:id="rId5" tooltip="mailto:sis@msudenver.edu"/>
                </a:rPr>
                <a:t>sis@msudenver.edu</a:t>
              </a:r>
            </a:p>
            <a:p>
              <a:pPr algn="l">
                <a:lnSpc>
                  <a:spcPts val="3993"/>
                </a:lnSpc>
              </a:pPr>
              <a:r>
                <a:rPr lang="en-US" sz="2852">
                  <a:solidFill>
                    <a:srgbClr val="000000"/>
                  </a:solidFill>
                  <a:latin typeface="Poppins"/>
                </a:rPr>
                <a:t>303-605-5644</a:t>
              </a:r>
            </a:p>
            <a:p>
              <a:pPr marL="0" lvl="0" indent="0" algn="l">
                <a:lnSpc>
                  <a:spcPts val="3993"/>
                </a:lnSpc>
                <a:spcBef>
                  <a:spcPct val="0"/>
                </a:spcBef>
              </a:pPr>
              <a:endParaRPr lang="en-US" sz="2852">
                <a:solidFill>
                  <a:srgbClr val="000000"/>
                </a:solidFill>
                <a:latin typeface="Poppins"/>
              </a:endParaRPr>
            </a:p>
          </p:txBody>
        </p:sp>
      </p:grpSp>
      <p:sp>
        <p:nvSpPr>
          <p:cNvPr id="22" name="Title 21">
            <a:extLst>
              <a:ext uri="{FF2B5EF4-FFF2-40B4-BE49-F238E27FC236}">
                <a16:creationId xmlns:a16="http://schemas.microsoft.com/office/drawing/2014/main" id="{653476D2-AE25-019A-F117-4EB65359A33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Thank you Page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10555779" y="1028700"/>
            <a:ext cx="6290771" cy="8453837"/>
            <a:chOff x="0" y="0"/>
            <a:chExt cx="3663950" cy="4923790"/>
          </a:xfrm>
        </p:grpSpPr>
        <p:sp>
          <p:nvSpPr>
            <p:cNvPr id="3" name="Freeform 3" descr="a group of graduates throwing their caps in the air"/>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51401" r="-5140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D11242"/>
            </a:solid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a:off x="17259300" y="-2057400"/>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D11242"/>
            </a:solidFill>
          </p:spPr>
          <p:txBody>
            <a:bodyPr/>
            <a:lstStyle/>
            <a:p>
              <a:endParaRPr lang="en-US"/>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028700" y="9791700"/>
            <a:ext cx="6959600" cy="990600"/>
            <a:chOff x="0" y="0"/>
            <a:chExt cx="1832981" cy="260899"/>
          </a:xfrm>
        </p:grpSpPr>
        <p:sp>
          <p:nvSpPr>
            <p:cNvPr id="9" name="Freeform 9"/>
            <p:cNvSpPr/>
            <p:nvPr/>
          </p:nvSpPr>
          <p:spPr>
            <a:xfrm>
              <a:off x="0" y="0"/>
              <a:ext cx="1832981" cy="260899"/>
            </a:xfrm>
            <a:custGeom>
              <a:avLst/>
              <a:gdLst/>
              <a:ahLst/>
              <a:cxnLst/>
              <a:rect l="l" t="t" r="r" b="b"/>
              <a:pathLst>
                <a:path w="1832981" h="260899">
                  <a:moveTo>
                    <a:pt x="0" y="0"/>
                  </a:moveTo>
                  <a:lnTo>
                    <a:pt x="1832981" y="0"/>
                  </a:lnTo>
                  <a:lnTo>
                    <a:pt x="1832981" y="260899"/>
                  </a:lnTo>
                  <a:lnTo>
                    <a:pt x="0" y="260899"/>
                  </a:lnTo>
                  <a:close/>
                </a:path>
              </a:pathLst>
            </a:custGeom>
            <a:solidFill>
              <a:srgbClr val="D11242"/>
            </a:solidFill>
          </p:spPr>
          <p:txBody>
            <a:bodyPr/>
            <a:lstStyle/>
            <a:p>
              <a:endParaRPr lang="en-US"/>
            </a:p>
          </p:txBody>
        </p:sp>
        <p:sp>
          <p:nvSpPr>
            <p:cNvPr id="10" name="TextBox 10"/>
            <p:cNvSpPr txBox="1"/>
            <p:nvPr/>
          </p:nvSpPr>
          <p:spPr>
            <a:xfrm>
              <a:off x="0" y="-47625"/>
              <a:ext cx="1832981" cy="308524"/>
            </a:xfrm>
            <a:prstGeom prst="rect">
              <a:avLst/>
            </a:prstGeom>
          </p:spPr>
          <p:txBody>
            <a:bodyPr lIns="50800" tIns="50800" rIns="50800" bIns="50800" rtlCol="0" anchor="ctr"/>
            <a:lstStyle/>
            <a:p>
              <a:pPr algn="ctr">
                <a:lnSpc>
                  <a:spcPts val="2659"/>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5542973" y="-2021773"/>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1242"/>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1093263"/>
            <a:ext cx="8235694" cy="518324"/>
          </a:xfrm>
          <a:prstGeom prst="rect">
            <a:avLst/>
          </a:prstGeom>
        </p:spPr>
        <p:txBody>
          <a:bodyPr lIns="0" tIns="0" rIns="0" bIns="0" rtlCol="0" anchor="t">
            <a:spAutoFit/>
          </a:bodyPr>
          <a:lstStyle/>
          <a:p>
            <a:pPr algn="l">
              <a:lnSpc>
                <a:spcPts val="3980"/>
              </a:lnSpc>
              <a:spcBef>
                <a:spcPct val="0"/>
              </a:spcBef>
            </a:pPr>
            <a:r>
              <a:rPr lang="en-US" sz="2843" dirty="0">
                <a:solidFill>
                  <a:srgbClr val="2A0947"/>
                </a:solidFill>
                <a:latin typeface="Poppins Italics"/>
              </a:rPr>
              <a:t>We support advising teams across campus! </a:t>
            </a:r>
          </a:p>
        </p:txBody>
      </p:sp>
      <p:sp>
        <p:nvSpPr>
          <p:cNvPr id="15" name="TextBox 15"/>
          <p:cNvSpPr txBox="1"/>
          <p:nvPr/>
        </p:nvSpPr>
        <p:spPr>
          <a:xfrm>
            <a:off x="1028700" y="1764562"/>
            <a:ext cx="8235694" cy="7788439"/>
          </a:xfrm>
          <a:prstGeom prst="rect">
            <a:avLst/>
          </a:prstGeom>
        </p:spPr>
        <p:txBody>
          <a:bodyPr lIns="0" tIns="0" rIns="0" bIns="0" rtlCol="0" anchor="t">
            <a:spAutoFit/>
          </a:bodyPr>
          <a:lstStyle/>
          <a:p>
            <a:pPr marL="592330" lvl="1" indent="-296165" algn="l">
              <a:lnSpc>
                <a:spcPts val="3840"/>
              </a:lnSpc>
              <a:buFont typeface="Arial"/>
              <a:buChar char="•"/>
            </a:pPr>
            <a:r>
              <a:rPr lang="en-US" sz="2743">
                <a:solidFill>
                  <a:srgbClr val="2A0947"/>
                </a:solidFill>
                <a:latin typeface="Poppins"/>
              </a:rPr>
              <a:t>We are part of Undergraduate Studies in Academic Affairs</a:t>
            </a:r>
          </a:p>
          <a:p>
            <a:pPr algn="l">
              <a:lnSpc>
                <a:spcPts val="3840"/>
              </a:lnSpc>
            </a:pPr>
            <a:endParaRPr lang="en-US" sz="2743">
              <a:solidFill>
                <a:srgbClr val="2A0947"/>
              </a:solidFill>
              <a:latin typeface="Poppins"/>
            </a:endParaRPr>
          </a:p>
          <a:p>
            <a:pPr marL="592330" lvl="1" indent="-296165" algn="l">
              <a:lnSpc>
                <a:spcPts val="3840"/>
              </a:lnSpc>
              <a:buFont typeface="Arial"/>
              <a:buChar char="•"/>
            </a:pPr>
            <a:r>
              <a:rPr lang="en-US" sz="2743">
                <a:solidFill>
                  <a:srgbClr val="2A0947"/>
                </a:solidFill>
                <a:latin typeface="Poppins"/>
              </a:rPr>
              <a:t>Along with leadership in colleges, schools,  and programs, we help manage MSU Denver’s undergraduate advising structure.</a:t>
            </a:r>
          </a:p>
          <a:p>
            <a:pPr algn="l">
              <a:lnSpc>
                <a:spcPts val="3840"/>
              </a:lnSpc>
            </a:pPr>
            <a:r>
              <a:rPr lang="en-US" sz="2743">
                <a:solidFill>
                  <a:srgbClr val="2A0947"/>
                </a:solidFill>
                <a:latin typeface="Poppins"/>
              </a:rPr>
              <a:t> </a:t>
            </a:r>
          </a:p>
          <a:p>
            <a:pPr marL="592330" lvl="1" indent="-296165" algn="l">
              <a:lnSpc>
                <a:spcPts val="3840"/>
              </a:lnSpc>
              <a:buFont typeface="Arial"/>
              <a:buChar char="•"/>
            </a:pPr>
            <a:r>
              <a:rPr lang="en-US" sz="2743">
                <a:solidFill>
                  <a:srgbClr val="2A0947"/>
                </a:solidFill>
                <a:latin typeface="Poppins"/>
              </a:rPr>
              <a:t>We don’t supervise advisors/leads or directly advise students outside of those on Academic Standing.</a:t>
            </a:r>
          </a:p>
          <a:p>
            <a:pPr algn="l">
              <a:lnSpc>
                <a:spcPts val="3840"/>
              </a:lnSpc>
            </a:pPr>
            <a:endParaRPr lang="en-US" sz="2743">
              <a:solidFill>
                <a:srgbClr val="2A0947"/>
              </a:solidFill>
              <a:latin typeface="Poppins"/>
            </a:endParaRPr>
          </a:p>
          <a:p>
            <a:pPr marL="592330" lvl="1" indent="-296165" algn="l">
              <a:lnSpc>
                <a:spcPts val="3840"/>
              </a:lnSpc>
              <a:buFont typeface="Arial"/>
              <a:buChar char="•"/>
            </a:pPr>
            <a:r>
              <a:rPr lang="en-US" sz="2743">
                <a:solidFill>
                  <a:srgbClr val="2A0947"/>
                </a:solidFill>
                <a:latin typeface="Poppins"/>
              </a:rPr>
              <a:t>We keep advisors informed and connected.</a:t>
            </a:r>
          </a:p>
          <a:p>
            <a:pPr algn="l">
              <a:lnSpc>
                <a:spcPts val="3840"/>
              </a:lnSpc>
            </a:pPr>
            <a:endParaRPr lang="en-US" sz="2743">
              <a:solidFill>
                <a:srgbClr val="2A0947"/>
              </a:solidFill>
              <a:latin typeface="Poppins"/>
            </a:endParaRPr>
          </a:p>
          <a:p>
            <a:pPr marL="592330" lvl="1" indent="-296165" algn="l">
              <a:lnSpc>
                <a:spcPts val="3840"/>
              </a:lnSpc>
              <a:buFont typeface="Arial"/>
              <a:buChar char="•"/>
            </a:pPr>
            <a:r>
              <a:rPr lang="en-US" sz="2743">
                <a:solidFill>
                  <a:srgbClr val="2A0947"/>
                </a:solidFill>
                <a:latin typeface="Poppins"/>
              </a:rPr>
              <a:t>We develop and implement strategy, training, and development, and manage Navigate360.</a:t>
            </a:r>
          </a:p>
        </p:txBody>
      </p:sp>
      <p:sp>
        <p:nvSpPr>
          <p:cNvPr id="17" name="Title 16">
            <a:extLst>
              <a:ext uri="{FF2B5EF4-FFF2-40B4-BE49-F238E27FC236}">
                <a16:creationId xmlns:a16="http://schemas.microsoft.com/office/drawing/2014/main" id="{AC53F415-F106-426A-C44D-F41F1153F39A}"/>
              </a:ext>
            </a:extLst>
          </p:cNvPr>
          <p:cNvSpPr>
            <a:spLocks noGrp="1"/>
          </p:cNvSpPr>
          <p:nvPr>
            <p:ph type="title" idx="4294967295"/>
          </p:nvPr>
        </p:nvSpPr>
        <p:spPr>
          <a:xfrm>
            <a:off x="427182" y="-2074718"/>
            <a:ext cx="8229600" cy="1143000"/>
          </a:xfrm>
        </p:spPr>
        <p:txBody>
          <a:bodyPr vert="horz" lIns="91440" tIns="45720" rIns="91440" bIns="45720" rtlCol="0" anchor="b">
            <a:normAutofit/>
          </a:bodyPr>
          <a:lstStyle/>
          <a:p>
            <a:r>
              <a:rPr lang="en-US" dirty="0"/>
              <a:t>Explanation of Advising Systems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824200" y="-2940108"/>
            <a:ext cx="1435100" cy="5880217"/>
            <a:chOff x="0" y="0"/>
            <a:chExt cx="377969" cy="1548699"/>
          </a:xfrm>
        </p:grpSpPr>
        <p:sp>
          <p:nvSpPr>
            <p:cNvPr id="3" name="Freeform 3">
              <a:extLst>
                <a:ext uri="{C183D7F6-B498-43B3-948B-1728B52AA6E4}">
                  <adec:decorative xmlns:adec="http://schemas.microsoft.com/office/drawing/2017/decorative" val="1"/>
                </a:ext>
              </a:extLst>
            </p:cNvPr>
            <p:cNvSpPr/>
            <p:nvPr/>
          </p:nvSpPr>
          <p:spPr>
            <a:xfrm>
              <a:off x="0" y="0"/>
              <a:ext cx="377969" cy="1548699"/>
            </a:xfrm>
            <a:custGeom>
              <a:avLst/>
              <a:gdLst/>
              <a:ahLst/>
              <a:cxnLst/>
              <a:rect l="l" t="t" r="r" b="b"/>
              <a:pathLst>
                <a:path w="377969" h="1548699">
                  <a:moveTo>
                    <a:pt x="188984" y="0"/>
                  </a:moveTo>
                  <a:lnTo>
                    <a:pt x="188984" y="0"/>
                  </a:lnTo>
                  <a:cubicBezTo>
                    <a:pt x="239106" y="0"/>
                    <a:pt x="287175" y="19911"/>
                    <a:pt x="322616" y="55352"/>
                  </a:cubicBezTo>
                  <a:cubicBezTo>
                    <a:pt x="358058" y="90794"/>
                    <a:pt x="377969" y="138863"/>
                    <a:pt x="377969" y="188984"/>
                  </a:cubicBezTo>
                  <a:lnTo>
                    <a:pt x="377969" y="1359715"/>
                  </a:lnTo>
                  <a:cubicBezTo>
                    <a:pt x="377969" y="1464088"/>
                    <a:pt x="293358" y="1548699"/>
                    <a:pt x="188984" y="1548699"/>
                  </a:cubicBezTo>
                  <a:lnTo>
                    <a:pt x="188984" y="1548699"/>
                  </a:lnTo>
                  <a:cubicBezTo>
                    <a:pt x="138863" y="1548699"/>
                    <a:pt x="90794" y="1528788"/>
                    <a:pt x="55352" y="1493347"/>
                  </a:cubicBezTo>
                  <a:cubicBezTo>
                    <a:pt x="19911" y="1457905"/>
                    <a:pt x="0" y="1409836"/>
                    <a:pt x="0" y="1359715"/>
                  </a:cubicBezTo>
                  <a:lnTo>
                    <a:pt x="0" y="188984"/>
                  </a:lnTo>
                  <a:cubicBezTo>
                    <a:pt x="0" y="84611"/>
                    <a:pt x="84611" y="0"/>
                    <a:pt x="188984" y="0"/>
                  </a:cubicBezTo>
                  <a:close/>
                </a:path>
              </a:pathLst>
            </a:custGeom>
            <a:solidFill>
              <a:srgbClr val="D11242"/>
            </a:solidFill>
          </p:spPr>
          <p:txBody>
            <a:bodyPr/>
            <a:lstStyle/>
            <a:p>
              <a:endParaRPr lang="en-US"/>
            </a:p>
          </p:txBody>
        </p:sp>
        <p:sp>
          <p:nvSpPr>
            <p:cNvPr id="4" name="TextBox 4"/>
            <p:cNvSpPr txBox="1"/>
            <p:nvPr/>
          </p:nvSpPr>
          <p:spPr>
            <a:xfrm>
              <a:off x="0" y="-47625"/>
              <a:ext cx="377969" cy="1596324"/>
            </a:xfrm>
            <a:prstGeom prst="rect">
              <a:avLst/>
            </a:prstGeom>
          </p:spPr>
          <p:txBody>
            <a:bodyPr lIns="50800" tIns="50800" rIns="50800" bIns="50800" rtlCol="0" anchor="ctr"/>
            <a:lstStyle/>
            <a:p>
              <a:pPr algn="ctr">
                <a:lnSpc>
                  <a:spcPts val="2659"/>
                </a:lnSpc>
              </a:pPr>
              <a:endParaRPr/>
            </a:p>
          </p:txBody>
        </p:sp>
      </p:grpSp>
      <p:sp>
        <p:nvSpPr>
          <p:cNvPr id="5" name="TextBox 5"/>
          <p:cNvSpPr txBox="1">
            <a:spLocks noGrp="1"/>
          </p:cNvSpPr>
          <p:nvPr>
            <p:ph type="title" idx="4294967295"/>
          </p:nvPr>
        </p:nvSpPr>
        <p:spPr>
          <a:xfrm>
            <a:off x="1028700" y="923925"/>
            <a:ext cx="4824413" cy="8633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011"/>
              </a:lnSpc>
              <a:spcBef>
                <a:spcPct val="0"/>
              </a:spcBef>
              <a:spcAft>
                <a:spcPts val="0"/>
              </a:spcAft>
              <a:buClrTx/>
              <a:buSzTx/>
              <a:buFontTx/>
              <a:buNone/>
              <a:tabLst/>
              <a:defRPr/>
            </a:pPr>
            <a:r>
              <a:rPr kumimoji="0" lang="en-US" sz="5008" b="0" i="0" u="none" strike="noStrike" kern="1200" cap="none" spc="0" normalizeH="0" baseline="0" noProof="0" dirty="0">
                <a:ln>
                  <a:noFill/>
                </a:ln>
                <a:solidFill>
                  <a:srgbClr val="000000"/>
                </a:solidFill>
                <a:effectLst/>
                <a:uLnTx/>
                <a:uFillTx/>
                <a:latin typeface="Lato Bold"/>
                <a:ea typeface="+mn-ea"/>
                <a:cs typeface="+mn-cs"/>
              </a:rPr>
              <a:t>WHAT WE DO</a:t>
            </a:r>
          </a:p>
        </p:txBody>
      </p:sp>
      <p:grpSp>
        <p:nvGrpSpPr>
          <p:cNvPr id="6" name="Group 6">
            <a:extLst>
              <a:ext uri="{C183D7F6-B498-43B3-948B-1728B52AA6E4}">
                <adec:decorative xmlns:adec="http://schemas.microsoft.com/office/drawing/2017/decorative" val="1"/>
              </a:ext>
            </a:extLst>
          </p:cNvPr>
          <p:cNvGrpSpPr/>
          <p:nvPr/>
        </p:nvGrpSpPr>
        <p:grpSpPr>
          <a:xfrm>
            <a:off x="2313881" y="3898021"/>
            <a:ext cx="2490958" cy="249095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47C"/>
            </a:solidFill>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751757" y="4382905"/>
            <a:ext cx="1650206" cy="1420769"/>
          </a:xfrm>
          <a:prstGeom prst="rect">
            <a:avLst/>
          </a:prstGeom>
        </p:spPr>
        <p:txBody>
          <a:bodyPr lIns="0" tIns="0" rIns="0" bIns="0" rtlCol="0" anchor="t">
            <a:spAutoFit/>
          </a:bodyPr>
          <a:lstStyle/>
          <a:p>
            <a:pPr algn="ctr">
              <a:lnSpc>
                <a:spcPts val="11626"/>
              </a:lnSpc>
              <a:spcBef>
                <a:spcPct val="0"/>
              </a:spcBef>
            </a:pPr>
            <a:r>
              <a:rPr lang="en-US" sz="8304">
                <a:solidFill>
                  <a:srgbClr val="FFFFFF"/>
                </a:solidFill>
                <a:latin typeface="League Spartan"/>
              </a:rPr>
              <a:t>1</a:t>
            </a:r>
          </a:p>
        </p:txBody>
      </p:sp>
      <p:sp>
        <p:nvSpPr>
          <p:cNvPr id="10" name="TextBox 10"/>
          <p:cNvSpPr txBox="1"/>
          <p:nvPr/>
        </p:nvSpPr>
        <p:spPr>
          <a:xfrm>
            <a:off x="1794019" y="6517665"/>
            <a:ext cx="3565683" cy="2022419"/>
          </a:xfrm>
          <a:prstGeom prst="rect">
            <a:avLst/>
          </a:prstGeom>
        </p:spPr>
        <p:txBody>
          <a:bodyPr lIns="0" tIns="0" rIns="0" bIns="0" rtlCol="0" anchor="t">
            <a:spAutoFit/>
          </a:bodyPr>
          <a:lstStyle/>
          <a:p>
            <a:pPr algn="ctr">
              <a:lnSpc>
                <a:spcPts val="4028"/>
              </a:lnSpc>
            </a:pPr>
            <a:r>
              <a:rPr lang="en-US" sz="2877">
                <a:solidFill>
                  <a:srgbClr val="2A0947"/>
                </a:solidFill>
                <a:latin typeface="Poppins Bold"/>
              </a:rPr>
              <a:t>Advising Strategy, Training, and Development</a:t>
            </a:r>
          </a:p>
          <a:p>
            <a:pPr algn="l">
              <a:lnSpc>
                <a:spcPts val="4028"/>
              </a:lnSpc>
              <a:spcBef>
                <a:spcPct val="0"/>
              </a:spcBef>
            </a:pPr>
            <a:endParaRPr lang="en-US" sz="2877">
              <a:solidFill>
                <a:srgbClr val="2A0947"/>
              </a:solidFill>
              <a:latin typeface="Poppins Bold"/>
            </a:endParaRPr>
          </a:p>
        </p:txBody>
      </p:sp>
      <p:grpSp>
        <p:nvGrpSpPr>
          <p:cNvPr id="11" name="Group 11">
            <a:extLst>
              <a:ext uri="{C183D7F6-B498-43B3-948B-1728B52AA6E4}">
                <adec:decorative xmlns:adec="http://schemas.microsoft.com/office/drawing/2017/decorative" val="1"/>
              </a:ext>
            </a:extLst>
          </p:cNvPr>
          <p:cNvGrpSpPr/>
          <p:nvPr/>
        </p:nvGrpSpPr>
        <p:grpSpPr>
          <a:xfrm>
            <a:off x="15824200" y="3409473"/>
            <a:ext cx="1435100" cy="1764780"/>
            <a:chOff x="0" y="0"/>
            <a:chExt cx="377969" cy="464798"/>
          </a:xfrm>
        </p:grpSpPr>
        <p:sp>
          <p:nvSpPr>
            <p:cNvPr id="12" name="Freeform 12"/>
            <p:cNvSpPr/>
            <p:nvPr/>
          </p:nvSpPr>
          <p:spPr>
            <a:xfrm>
              <a:off x="0" y="0"/>
              <a:ext cx="377969" cy="464798"/>
            </a:xfrm>
            <a:custGeom>
              <a:avLst/>
              <a:gdLst/>
              <a:ahLst/>
              <a:cxnLst/>
              <a:rect l="l" t="t" r="r" b="b"/>
              <a:pathLst>
                <a:path w="377969" h="464798">
                  <a:moveTo>
                    <a:pt x="188984" y="0"/>
                  </a:moveTo>
                  <a:lnTo>
                    <a:pt x="188984" y="0"/>
                  </a:lnTo>
                  <a:cubicBezTo>
                    <a:pt x="239106" y="0"/>
                    <a:pt x="287175" y="19911"/>
                    <a:pt x="322616" y="55352"/>
                  </a:cubicBezTo>
                  <a:cubicBezTo>
                    <a:pt x="358058" y="90794"/>
                    <a:pt x="377969" y="138863"/>
                    <a:pt x="377969" y="188984"/>
                  </a:cubicBezTo>
                  <a:lnTo>
                    <a:pt x="377969" y="275814"/>
                  </a:lnTo>
                  <a:cubicBezTo>
                    <a:pt x="377969" y="380187"/>
                    <a:pt x="293358" y="464798"/>
                    <a:pt x="188984" y="464798"/>
                  </a:cubicBezTo>
                  <a:lnTo>
                    <a:pt x="188984" y="464798"/>
                  </a:lnTo>
                  <a:cubicBezTo>
                    <a:pt x="138863" y="464798"/>
                    <a:pt x="90794" y="444887"/>
                    <a:pt x="55352" y="409446"/>
                  </a:cubicBezTo>
                  <a:cubicBezTo>
                    <a:pt x="19911" y="374004"/>
                    <a:pt x="0" y="325935"/>
                    <a:pt x="0" y="275814"/>
                  </a:cubicBezTo>
                  <a:lnTo>
                    <a:pt x="0" y="188984"/>
                  </a:lnTo>
                  <a:cubicBezTo>
                    <a:pt x="0" y="84611"/>
                    <a:pt x="84611" y="0"/>
                    <a:pt x="188984" y="0"/>
                  </a:cubicBezTo>
                  <a:close/>
                </a:path>
              </a:pathLst>
            </a:custGeom>
            <a:solidFill>
              <a:srgbClr val="D11242"/>
            </a:solidFill>
          </p:spPr>
          <p:txBody>
            <a:bodyPr/>
            <a:lstStyle/>
            <a:p>
              <a:endParaRPr lang="en-US"/>
            </a:p>
          </p:txBody>
        </p:sp>
        <p:sp>
          <p:nvSpPr>
            <p:cNvPr id="13" name="TextBox 13"/>
            <p:cNvSpPr txBox="1"/>
            <p:nvPr/>
          </p:nvSpPr>
          <p:spPr>
            <a:xfrm>
              <a:off x="0" y="-47625"/>
              <a:ext cx="377969" cy="512423"/>
            </a:xfrm>
            <a:prstGeom prst="rect">
              <a:avLst/>
            </a:prstGeom>
          </p:spPr>
          <p:txBody>
            <a:bodyPr lIns="50800" tIns="50800" rIns="50800" bIns="50800" rtlCol="0" anchor="ctr"/>
            <a:lstStyle/>
            <a:p>
              <a:pPr algn="ctr">
                <a:lnSpc>
                  <a:spcPts val="2659"/>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1108617" y="5351508"/>
            <a:ext cx="1435100" cy="5880217"/>
            <a:chOff x="0" y="0"/>
            <a:chExt cx="377969" cy="1548699"/>
          </a:xfrm>
        </p:grpSpPr>
        <p:sp>
          <p:nvSpPr>
            <p:cNvPr id="15" name="Freeform 15"/>
            <p:cNvSpPr/>
            <p:nvPr/>
          </p:nvSpPr>
          <p:spPr>
            <a:xfrm>
              <a:off x="0" y="0"/>
              <a:ext cx="377969" cy="1548699"/>
            </a:xfrm>
            <a:custGeom>
              <a:avLst/>
              <a:gdLst/>
              <a:ahLst/>
              <a:cxnLst/>
              <a:rect l="l" t="t" r="r" b="b"/>
              <a:pathLst>
                <a:path w="377969" h="1548699">
                  <a:moveTo>
                    <a:pt x="188984" y="0"/>
                  </a:moveTo>
                  <a:lnTo>
                    <a:pt x="188984" y="0"/>
                  </a:lnTo>
                  <a:cubicBezTo>
                    <a:pt x="239106" y="0"/>
                    <a:pt x="287175" y="19911"/>
                    <a:pt x="322616" y="55352"/>
                  </a:cubicBezTo>
                  <a:cubicBezTo>
                    <a:pt x="358058" y="90794"/>
                    <a:pt x="377969" y="138863"/>
                    <a:pt x="377969" y="188984"/>
                  </a:cubicBezTo>
                  <a:lnTo>
                    <a:pt x="377969" y="1359715"/>
                  </a:lnTo>
                  <a:cubicBezTo>
                    <a:pt x="377969" y="1464088"/>
                    <a:pt x="293358" y="1548699"/>
                    <a:pt x="188984" y="1548699"/>
                  </a:cubicBezTo>
                  <a:lnTo>
                    <a:pt x="188984" y="1548699"/>
                  </a:lnTo>
                  <a:cubicBezTo>
                    <a:pt x="138863" y="1548699"/>
                    <a:pt x="90794" y="1528788"/>
                    <a:pt x="55352" y="1493347"/>
                  </a:cubicBezTo>
                  <a:cubicBezTo>
                    <a:pt x="19911" y="1457905"/>
                    <a:pt x="0" y="1409836"/>
                    <a:pt x="0" y="1359715"/>
                  </a:cubicBezTo>
                  <a:lnTo>
                    <a:pt x="0" y="188984"/>
                  </a:lnTo>
                  <a:cubicBezTo>
                    <a:pt x="0" y="84611"/>
                    <a:pt x="84611" y="0"/>
                    <a:pt x="188984" y="0"/>
                  </a:cubicBezTo>
                  <a:close/>
                </a:path>
              </a:pathLst>
            </a:custGeom>
            <a:solidFill>
              <a:srgbClr val="D11242"/>
            </a:solidFill>
          </p:spPr>
          <p:txBody>
            <a:bodyPr/>
            <a:lstStyle/>
            <a:p>
              <a:endParaRPr lang="en-US"/>
            </a:p>
          </p:txBody>
        </p:sp>
        <p:sp>
          <p:nvSpPr>
            <p:cNvPr id="16" name="TextBox 16"/>
            <p:cNvSpPr txBox="1"/>
            <p:nvPr/>
          </p:nvSpPr>
          <p:spPr>
            <a:xfrm>
              <a:off x="0" y="-47625"/>
              <a:ext cx="377969" cy="1596324"/>
            </a:xfrm>
            <a:prstGeom prst="rect">
              <a:avLst/>
            </a:prstGeom>
          </p:spPr>
          <p:txBody>
            <a:bodyPr lIns="50800" tIns="50800" rIns="50800" bIns="50800" rtlCol="0" anchor="ctr"/>
            <a:lstStyle/>
            <a:p>
              <a:pPr algn="ctr">
                <a:lnSpc>
                  <a:spcPts val="2659"/>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6793914" y="3898021"/>
            <a:ext cx="3352194" cy="4108899"/>
            <a:chOff x="0" y="0"/>
            <a:chExt cx="4469592" cy="5478533"/>
          </a:xfrm>
        </p:grpSpPr>
        <p:grpSp>
          <p:nvGrpSpPr>
            <p:cNvPr id="18" name="Group 18"/>
            <p:cNvGrpSpPr/>
            <p:nvPr/>
          </p:nvGrpSpPr>
          <p:grpSpPr>
            <a:xfrm>
              <a:off x="574157" y="0"/>
              <a:ext cx="3321278" cy="332127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47C"/>
              </a:solidFill>
            </p:spPr>
            <p:txBody>
              <a:bodyPr/>
              <a:lstStyle/>
              <a:p>
                <a:endParaRPr lang="en-US"/>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919"/>
                  </a:lnSpc>
                </a:pPr>
                <a:endParaRPr/>
              </a:p>
            </p:txBody>
          </p:sp>
        </p:grpSp>
        <p:sp>
          <p:nvSpPr>
            <p:cNvPr id="21" name="TextBox 21"/>
            <p:cNvSpPr txBox="1"/>
            <p:nvPr/>
          </p:nvSpPr>
          <p:spPr>
            <a:xfrm>
              <a:off x="1134658" y="700488"/>
              <a:ext cx="2200275" cy="1840384"/>
            </a:xfrm>
            <a:prstGeom prst="rect">
              <a:avLst/>
            </a:prstGeom>
          </p:spPr>
          <p:txBody>
            <a:bodyPr lIns="0" tIns="0" rIns="0" bIns="0" rtlCol="0" anchor="t">
              <a:spAutoFit/>
            </a:bodyPr>
            <a:lstStyle/>
            <a:p>
              <a:pPr algn="ctr">
                <a:lnSpc>
                  <a:spcPts val="11626"/>
                </a:lnSpc>
                <a:spcBef>
                  <a:spcPct val="0"/>
                </a:spcBef>
              </a:pPr>
              <a:r>
                <a:rPr lang="en-US" sz="8304">
                  <a:solidFill>
                    <a:srgbClr val="FFFFFF"/>
                  </a:solidFill>
                  <a:latin typeface="League Spartan"/>
                </a:rPr>
                <a:t>2</a:t>
              </a:r>
            </a:p>
          </p:txBody>
        </p:sp>
        <p:sp>
          <p:nvSpPr>
            <p:cNvPr id="22" name="TextBox 22"/>
            <p:cNvSpPr txBox="1"/>
            <p:nvPr/>
          </p:nvSpPr>
          <p:spPr>
            <a:xfrm>
              <a:off x="0" y="3525483"/>
              <a:ext cx="4469592" cy="1953049"/>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Archivo Black"/>
                </a:rPr>
                <a:t>Early Alerts and Academic Standing </a:t>
              </a:r>
            </a:p>
          </p:txBody>
        </p:sp>
      </p:grpSp>
      <p:grpSp>
        <p:nvGrpSpPr>
          <p:cNvPr id="23" name="Group 23">
            <a:extLst>
              <a:ext uri="{C183D7F6-B498-43B3-948B-1728B52AA6E4}">
                <adec:decorative xmlns:adec="http://schemas.microsoft.com/office/drawing/2017/decorative" val="1"/>
              </a:ext>
            </a:extLst>
          </p:cNvPr>
          <p:cNvGrpSpPr/>
          <p:nvPr/>
        </p:nvGrpSpPr>
        <p:grpSpPr>
          <a:xfrm>
            <a:off x="11260533" y="3898021"/>
            <a:ext cx="3445371" cy="3637729"/>
            <a:chOff x="0" y="0"/>
            <a:chExt cx="4593828" cy="4850306"/>
          </a:xfrm>
        </p:grpSpPr>
        <p:grpSp>
          <p:nvGrpSpPr>
            <p:cNvPr id="24" name="Group 24"/>
            <p:cNvGrpSpPr/>
            <p:nvPr/>
          </p:nvGrpSpPr>
          <p:grpSpPr>
            <a:xfrm>
              <a:off x="671327" y="0"/>
              <a:ext cx="3321278" cy="332127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47C"/>
              </a:solidFill>
            </p:spPr>
            <p:txBody>
              <a:bodyPr/>
              <a:lstStyle/>
              <a:p>
                <a:endParaRPr lang="en-US"/>
              </a:p>
            </p:txBody>
          </p:sp>
          <p:sp>
            <p:nvSpPr>
              <p:cNvPr id="26" name="TextBox 26"/>
              <p:cNvSpPr txBox="1"/>
              <p:nvPr/>
            </p:nvSpPr>
            <p:spPr>
              <a:xfrm>
                <a:off x="76200" y="9525"/>
                <a:ext cx="660400" cy="727075"/>
              </a:xfrm>
              <a:prstGeom prst="rect">
                <a:avLst/>
              </a:prstGeom>
            </p:spPr>
            <p:txBody>
              <a:bodyPr lIns="50800" tIns="50800" rIns="50800" bIns="50800" rtlCol="0" anchor="ctr"/>
              <a:lstStyle/>
              <a:p>
                <a:pPr algn="ctr">
                  <a:lnSpc>
                    <a:spcPts val="3919"/>
                  </a:lnSpc>
                </a:pPr>
                <a:endParaRPr/>
              </a:p>
            </p:txBody>
          </p:sp>
        </p:grpSp>
        <p:sp>
          <p:nvSpPr>
            <p:cNvPr id="27" name="TextBox 27"/>
            <p:cNvSpPr txBox="1"/>
            <p:nvPr/>
          </p:nvSpPr>
          <p:spPr>
            <a:xfrm>
              <a:off x="1234132" y="700488"/>
              <a:ext cx="2200275" cy="1849178"/>
            </a:xfrm>
            <a:prstGeom prst="rect">
              <a:avLst/>
            </a:prstGeom>
          </p:spPr>
          <p:txBody>
            <a:bodyPr lIns="0" tIns="0" rIns="0" bIns="0" rtlCol="0" anchor="t">
              <a:spAutoFit/>
            </a:bodyPr>
            <a:lstStyle/>
            <a:p>
              <a:pPr algn="ctr">
                <a:lnSpc>
                  <a:spcPts val="11626"/>
                </a:lnSpc>
                <a:spcBef>
                  <a:spcPct val="0"/>
                </a:spcBef>
              </a:pPr>
              <a:r>
                <a:rPr lang="en-US" sz="8304">
                  <a:solidFill>
                    <a:srgbClr val="FFFFFF"/>
                  </a:solidFill>
                  <a:latin typeface="League Spartan"/>
                </a:rPr>
                <a:t>3</a:t>
              </a:r>
            </a:p>
          </p:txBody>
        </p:sp>
        <p:sp>
          <p:nvSpPr>
            <p:cNvPr id="28" name="TextBox 28"/>
            <p:cNvSpPr txBox="1"/>
            <p:nvPr/>
          </p:nvSpPr>
          <p:spPr>
            <a:xfrm>
              <a:off x="0" y="3557657"/>
              <a:ext cx="4593828" cy="1292649"/>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Archivo Black"/>
                </a:rPr>
                <a:t>Navigate360 Management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04019" y="9866473"/>
            <a:ext cx="6578600" cy="641350"/>
            <a:chOff x="0" y="0"/>
            <a:chExt cx="1732635" cy="168915"/>
          </a:xfrm>
        </p:grpSpPr>
        <p:sp>
          <p:nvSpPr>
            <p:cNvPr id="3" name="Freeform 3"/>
            <p:cNvSpPr/>
            <p:nvPr/>
          </p:nvSpPr>
          <p:spPr>
            <a:xfrm>
              <a:off x="0" y="0"/>
              <a:ext cx="1732635" cy="168915"/>
            </a:xfrm>
            <a:custGeom>
              <a:avLst/>
              <a:gdLst/>
              <a:ahLst/>
              <a:cxnLst/>
              <a:rect l="l" t="t" r="r" b="b"/>
              <a:pathLst>
                <a:path w="1732635" h="168915">
                  <a:moveTo>
                    <a:pt x="0" y="0"/>
                  </a:moveTo>
                  <a:lnTo>
                    <a:pt x="1732635" y="0"/>
                  </a:lnTo>
                  <a:lnTo>
                    <a:pt x="1732635" y="168915"/>
                  </a:lnTo>
                  <a:lnTo>
                    <a:pt x="0" y="168915"/>
                  </a:lnTo>
                  <a:close/>
                </a:path>
              </a:pathLst>
            </a:custGeom>
            <a:solidFill>
              <a:srgbClr val="D11242"/>
            </a:solidFill>
          </p:spPr>
          <p:txBody>
            <a:bodyPr/>
            <a:lstStyle/>
            <a:p>
              <a:endParaRPr lang="en-US"/>
            </a:p>
          </p:txBody>
        </p:sp>
        <p:sp>
          <p:nvSpPr>
            <p:cNvPr id="4" name="TextBox 4"/>
            <p:cNvSpPr txBox="1"/>
            <p:nvPr/>
          </p:nvSpPr>
          <p:spPr>
            <a:xfrm>
              <a:off x="0" y="-47625"/>
              <a:ext cx="1732635" cy="216540"/>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7134921" y="-320675"/>
            <a:ext cx="6578600" cy="641350"/>
            <a:chOff x="0" y="0"/>
            <a:chExt cx="1732635" cy="168915"/>
          </a:xfrm>
        </p:grpSpPr>
        <p:sp>
          <p:nvSpPr>
            <p:cNvPr id="6" name="Freeform 6"/>
            <p:cNvSpPr/>
            <p:nvPr/>
          </p:nvSpPr>
          <p:spPr>
            <a:xfrm>
              <a:off x="0" y="0"/>
              <a:ext cx="1732635" cy="168915"/>
            </a:xfrm>
            <a:custGeom>
              <a:avLst/>
              <a:gdLst/>
              <a:ahLst/>
              <a:cxnLst/>
              <a:rect l="l" t="t" r="r" b="b"/>
              <a:pathLst>
                <a:path w="1732635" h="168915">
                  <a:moveTo>
                    <a:pt x="0" y="0"/>
                  </a:moveTo>
                  <a:lnTo>
                    <a:pt x="1732635" y="0"/>
                  </a:lnTo>
                  <a:lnTo>
                    <a:pt x="1732635" y="168915"/>
                  </a:lnTo>
                  <a:lnTo>
                    <a:pt x="0" y="168915"/>
                  </a:lnTo>
                  <a:close/>
                </a:path>
              </a:pathLst>
            </a:custGeom>
            <a:solidFill>
              <a:srgbClr val="D11242"/>
            </a:solidFill>
          </p:spPr>
          <p:txBody>
            <a:bodyPr/>
            <a:lstStyle/>
            <a:p>
              <a:endParaRPr lang="en-US"/>
            </a:p>
          </p:txBody>
        </p:sp>
        <p:sp>
          <p:nvSpPr>
            <p:cNvPr id="7" name="TextBox 7"/>
            <p:cNvSpPr txBox="1"/>
            <p:nvPr/>
          </p:nvSpPr>
          <p:spPr>
            <a:xfrm>
              <a:off x="0" y="-47625"/>
              <a:ext cx="1732635" cy="216540"/>
            </a:xfrm>
            <a:prstGeom prst="rect">
              <a:avLst/>
            </a:prstGeom>
          </p:spPr>
          <p:txBody>
            <a:bodyPr lIns="50800" tIns="50800" rIns="50800" bIns="50800" rtlCol="0" anchor="ctr"/>
            <a:lstStyle/>
            <a:p>
              <a:pPr algn="ctr">
                <a:lnSpc>
                  <a:spcPts val="2659"/>
                </a:lnSpc>
              </a:pPr>
              <a:endParaRPr/>
            </a:p>
          </p:txBody>
        </p:sp>
      </p:grpSp>
      <p:sp>
        <p:nvSpPr>
          <p:cNvPr id="8" name="Freeform 8" descr="the logo for msu advising systems denver"/>
          <p:cNvSpPr/>
          <p:nvPr/>
        </p:nvSpPr>
        <p:spPr>
          <a:xfrm>
            <a:off x="7019182" y="3367474"/>
            <a:ext cx="10240118" cy="3956769"/>
          </a:xfrm>
          <a:custGeom>
            <a:avLst/>
            <a:gdLst/>
            <a:ahLst/>
            <a:cxnLst/>
            <a:rect l="l" t="t" r="r" b="b"/>
            <a:pathLst>
              <a:path w="10240118" h="3956769">
                <a:moveTo>
                  <a:pt x="0" y="0"/>
                </a:moveTo>
                <a:lnTo>
                  <a:pt x="10240118" y="0"/>
                </a:lnTo>
                <a:lnTo>
                  <a:pt x="10240118" y="3956769"/>
                </a:lnTo>
                <a:lnTo>
                  <a:pt x="0" y="3956769"/>
                </a:lnTo>
                <a:lnTo>
                  <a:pt x="0" y="0"/>
                </a:lnTo>
                <a:close/>
              </a:path>
            </a:pathLst>
          </a:custGeom>
          <a:blipFill>
            <a:blip r:embed="rId3"/>
            <a:stretch>
              <a:fillRect/>
            </a:stretch>
          </a:blipFill>
        </p:spPr>
        <p:txBody>
          <a:bodyPr/>
          <a:lstStyle/>
          <a:p>
            <a:endParaRPr lang="en-US"/>
          </a:p>
        </p:txBody>
      </p:sp>
      <p:sp>
        <p:nvSpPr>
          <p:cNvPr id="9" name="TextBox 9"/>
          <p:cNvSpPr txBox="1">
            <a:spLocks noGrp="1"/>
          </p:cNvSpPr>
          <p:nvPr>
            <p:ph type="title" idx="4294967295"/>
          </p:nvPr>
        </p:nvSpPr>
        <p:spPr>
          <a:xfrm>
            <a:off x="559987" y="923925"/>
            <a:ext cx="3713163" cy="8633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011"/>
              </a:lnSpc>
              <a:spcBef>
                <a:spcPct val="0"/>
              </a:spcBef>
              <a:spcAft>
                <a:spcPts val="0"/>
              </a:spcAft>
              <a:buClrTx/>
              <a:buSzTx/>
              <a:buFontTx/>
              <a:buNone/>
              <a:tabLst/>
              <a:defRPr/>
            </a:pPr>
            <a:r>
              <a:rPr kumimoji="0" lang="en-US" sz="5008" b="0" i="0" u="none" strike="noStrike" kern="1200" cap="none" spc="0" normalizeH="0" baseline="0" noProof="0" dirty="0">
                <a:ln>
                  <a:noFill/>
                </a:ln>
                <a:solidFill>
                  <a:srgbClr val="000000"/>
                </a:solidFill>
                <a:effectLst/>
                <a:uLnTx/>
                <a:uFillTx/>
                <a:latin typeface="Lato Bold"/>
                <a:ea typeface="+mn-ea"/>
                <a:cs typeface="+mn-cs"/>
              </a:rPr>
              <a:t>OUR ROLES</a:t>
            </a:r>
          </a:p>
        </p:txBody>
      </p:sp>
      <p:sp>
        <p:nvSpPr>
          <p:cNvPr id="10" name="TextBox 10"/>
          <p:cNvSpPr txBox="1"/>
          <p:nvPr/>
        </p:nvSpPr>
        <p:spPr>
          <a:xfrm>
            <a:off x="559987" y="1925144"/>
            <a:ext cx="6106221" cy="7315835"/>
          </a:xfrm>
          <a:prstGeom prst="rect">
            <a:avLst/>
          </a:prstGeom>
        </p:spPr>
        <p:txBody>
          <a:bodyPr lIns="0" tIns="0" rIns="0" bIns="0" rtlCol="0" anchor="t">
            <a:spAutoFit/>
          </a:bodyPr>
          <a:lstStyle/>
          <a:p>
            <a:pPr algn="l">
              <a:lnSpc>
                <a:spcPts val="3640"/>
              </a:lnSpc>
            </a:pPr>
            <a:endParaRPr/>
          </a:p>
          <a:p>
            <a:pPr algn="l">
              <a:lnSpc>
                <a:spcPts val="3640"/>
              </a:lnSpc>
            </a:pPr>
            <a:r>
              <a:rPr lang="en-US" sz="2600">
                <a:solidFill>
                  <a:srgbClr val="2A0947"/>
                </a:solidFill>
                <a:latin typeface="Poppins Medium"/>
              </a:rPr>
              <a:t>Stephanie Allen</a:t>
            </a:r>
            <a:r>
              <a:rPr lang="en-US" sz="2600">
                <a:solidFill>
                  <a:srgbClr val="2A0947"/>
                </a:solidFill>
                <a:latin typeface="Poppins"/>
              </a:rPr>
              <a:t>- Director</a:t>
            </a:r>
          </a:p>
          <a:p>
            <a:pPr algn="l">
              <a:lnSpc>
                <a:spcPts val="3640"/>
              </a:lnSpc>
            </a:pPr>
            <a:endParaRPr lang="en-US" sz="2600">
              <a:solidFill>
                <a:srgbClr val="2A0947"/>
              </a:solidFill>
              <a:latin typeface="Poppins"/>
            </a:endParaRPr>
          </a:p>
          <a:p>
            <a:pPr algn="l">
              <a:lnSpc>
                <a:spcPts val="3640"/>
              </a:lnSpc>
            </a:pPr>
            <a:r>
              <a:rPr lang="en-US" sz="2600">
                <a:solidFill>
                  <a:srgbClr val="2A0947"/>
                </a:solidFill>
                <a:latin typeface="Poppins Medium"/>
              </a:rPr>
              <a:t>Kimberly Williams</a:t>
            </a:r>
            <a:r>
              <a:rPr lang="en-US" sz="2600">
                <a:solidFill>
                  <a:srgbClr val="2A0947"/>
                </a:solidFill>
                <a:latin typeface="Poppins"/>
              </a:rPr>
              <a:t> - Associate Director, Intervention Services</a:t>
            </a:r>
          </a:p>
          <a:p>
            <a:pPr algn="l">
              <a:lnSpc>
                <a:spcPts val="3640"/>
              </a:lnSpc>
            </a:pPr>
            <a:endParaRPr lang="en-US" sz="2600">
              <a:solidFill>
                <a:srgbClr val="2A0947"/>
              </a:solidFill>
              <a:latin typeface="Poppins"/>
            </a:endParaRPr>
          </a:p>
          <a:p>
            <a:pPr algn="l">
              <a:lnSpc>
                <a:spcPts val="3640"/>
              </a:lnSpc>
            </a:pPr>
            <a:r>
              <a:rPr lang="en-US" sz="2600">
                <a:solidFill>
                  <a:srgbClr val="2A0947"/>
                </a:solidFill>
                <a:latin typeface="Poppins Medium"/>
              </a:rPr>
              <a:t>Brandy Swanson</a:t>
            </a:r>
            <a:r>
              <a:rPr lang="en-US" sz="2600">
                <a:solidFill>
                  <a:srgbClr val="2A0947"/>
                </a:solidFill>
                <a:latin typeface="Poppins"/>
              </a:rPr>
              <a:t> - Coordinator for Training and Development</a:t>
            </a:r>
          </a:p>
          <a:p>
            <a:pPr algn="l">
              <a:lnSpc>
                <a:spcPts val="3640"/>
              </a:lnSpc>
            </a:pPr>
            <a:endParaRPr lang="en-US" sz="2600">
              <a:solidFill>
                <a:srgbClr val="2A0947"/>
              </a:solidFill>
              <a:latin typeface="Poppins"/>
            </a:endParaRPr>
          </a:p>
          <a:p>
            <a:pPr algn="l">
              <a:lnSpc>
                <a:spcPts val="3640"/>
              </a:lnSpc>
            </a:pPr>
            <a:r>
              <a:rPr lang="en-US" sz="2600">
                <a:solidFill>
                  <a:srgbClr val="2A0947"/>
                </a:solidFill>
                <a:latin typeface="Poppins Medium"/>
              </a:rPr>
              <a:t>Patrick Wise</a:t>
            </a:r>
            <a:r>
              <a:rPr lang="en-US" sz="2600">
                <a:solidFill>
                  <a:srgbClr val="2A0947"/>
                </a:solidFill>
                <a:latin typeface="Poppins"/>
              </a:rPr>
              <a:t> - Advising Coordinator, Intervention Services</a:t>
            </a:r>
          </a:p>
          <a:p>
            <a:pPr algn="l">
              <a:lnSpc>
                <a:spcPts val="3640"/>
              </a:lnSpc>
            </a:pPr>
            <a:endParaRPr lang="en-US" sz="2600">
              <a:solidFill>
                <a:srgbClr val="2A0947"/>
              </a:solidFill>
              <a:latin typeface="Poppins"/>
            </a:endParaRPr>
          </a:p>
          <a:p>
            <a:pPr algn="l">
              <a:lnSpc>
                <a:spcPts val="3640"/>
              </a:lnSpc>
            </a:pPr>
            <a:r>
              <a:rPr lang="en-US" sz="2600">
                <a:solidFill>
                  <a:srgbClr val="2A0947"/>
                </a:solidFill>
                <a:latin typeface="Poppins Medium"/>
              </a:rPr>
              <a:t>Heather Collins</a:t>
            </a:r>
            <a:r>
              <a:rPr lang="en-US" sz="2600">
                <a:solidFill>
                  <a:srgbClr val="2A0947"/>
                </a:solidFill>
                <a:latin typeface="Poppins"/>
              </a:rPr>
              <a:t> - Coordinator for Technology and Support</a:t>
            </a:r>
          </a:p>
          <a:p>
            <a:pPr algn="l">
              <a:lnSpc>
                <a:spcPts val="3640"/>
              </a:lnSpc>
            </a:pPr>
            <a:endParaRPr lang="en-US" sz="2600">
              <a:solidFill>
                <a:srgbClr val="2A0947"/>
              </a:solidFill>
              <a:latin typeface="Poppins"/>
            </a:endParaRPr>
          </a:p>
          <a:p>
            <a:pPr algn="l">
              <a:lnSpc>
                <a:spcPts val="3640"/>
              </a:lnSpc>
              <a:spcBef>
                <a:spcPct val="0"/>
              </a:spcBef>
            </a:pPr>
            <a:r>
              <a:rPr lang="en-US" sz="2600">
                <a:solidFill>
                  <a:srgbClr val="2A0947"/>
                </a:solidFill>
                <a:latin typeface="Poppins Medium"/>
              </a:rPr>
              <a:t>Student Staff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7355706" y="2520315"/>
            <a:ext cx="3903992" cy="5246370"/>
            <a:chOff x="0" y="0"/>
            <a:chExt cx="3663950" cy="4923790"/>
          </a:xfrm>
        </p:grpSpPr>
        <p:sp>
          <p:nvSpPr>
            <p:cNvPr id="3" name="Freeform 3" descr="a person with headphones working on their laptop in a library"/>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51401" r="-5140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D11242"/>
            </a:solid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a:off x="11541760" y="-300550"/>
            <a:ext cx="7258734" cy="10888101"/>
            <a:chOff x="0" y="0"/>
            <a:chExt cx="6350000" cy="9525000"/>
          </a:xfrm>
        </p:grpSpPr>
        <p:sp>
          <p:nvSpPr>
            <p:cNvPr id="6" name="Freeform 6" descr="a blue and red banner with the words &quot;change makers wanted&quot; on it"/>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a:stretch>
            </a:blipFill>
          </p:spPr>
          <p:txBody>
            <a:bodyPr/>
            <a:lstStyle/>
            <a:p>
              <a:endParaRPr lang="en-US"/>
            </a:p>
          </p:txBody>
        </p:sp>
      </p:grpSp>
      <p:grpSp>
        <p:nvGrpSpPr>
          <p:cNvPr id="7" name="Group 7">
            <a:extLst>
              <a:ext uri="{C183D7F6-B498-43B3-948B-1728B52AA6E4}">
                <adec:decorative xmlns:adec="http://schemas.microsoft.com/office/drawing/2017/decorative" val="1"/>
              </a:ext>
            </a:extLst>
          </p:cNvPr>
          <p:cNvGrpSpPr/>
          <p:nvPr/>
        </p:nvGrpSpPr>
        <p:grpSpPr>
          <a:xfrm>
            <a:off x="8780652" y="-978996"/>
            <a:ext cx="1054100" cy="3086100"/>
            <a:chOff x="0" y="0"/>
            <a:chExt cx="277623" cy="812800"/>
          </a:xfrm>
        </p:grpSpPr>
        <p:sp>
          <p:nvSpPr>
            <p:cNvPr id="8" name="Freeform 8"/>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9" name="TextBox 9"/>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8780652" y="8176260"/>
            <a:ext cx="1054100" cy="3086100"/>
            <a:chOff x="0" y="0"/>
            <a:chExt cx="277623" cy="812800"/>
          </a:xfrm>
        </p:grpSpPr>
        <p:sp>
          <p:nvSpPr>
            <p:cNvPr id="11" name="Freeform 11"/>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2" name="TextBox 12"/>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sp>
        <p:nvSpPr>
          <p:cNvPr id="13" name="TextBox 13"/>
          <p:cNvSpPr txBox="1">
            <a:spLocks noGrp="1"/>
          </p:cNvSpPr>
          <p:nvPr>
            <p:ph type="title" idx="4294967295"/>
          </p:nvPr>
        </p:nvSpPr>
        <p:spPr>
          <a:xfrm>
            <a:off x="1028700" y="942975"/>
            <a:ext cx="7517683" cy="14282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751"/>
              </a:lnSpc>
              <a:spcBef>
                <a:spcPct val="0"/>
              </a:spcBef>
              <a:spcAft>
                <a:spcPts val="0"/>
              </a:spcAft>
              <a:buClrTx/>
              <a:buSzTx/>
              <a:buFontTx/>
              <a:buNone/>
              <a:tabLst/>
              <a:defRPr/>
            </a:pPr>
            <a:r>
              <a:rPr kumimoji="0" lang="en-US" sz="4108" b="0" i="0" u="none" strike="noStrike" kern="1200" cap="none" spc="0" normalizeH="0" baseline="0" noProof="0" dirty="0">
                <a:ln>
                  <a:noFill/>
                </a:ln>
                <a:solidFill>
                  <a:srgbClr val="000000"/>
                </a:solidFill>
                <a:effectLst/>
                <a:uLnTx/>
                <a:uFillTx/>
                <a:latin typeface="Lato Bold"/>
                <a:ea typeface="+mn-ea"/>
                <a:cs typeface="+mn-cs"/>
              </a:rPr>
              <a:t>STRATEGY, TRAINING, AND DEVELOPMENT</a:t>
            </a:r>
          </a:p>
        </p:txBody>
      </p:sp>
      <p:sp>
        <p:nvSpPr>
          <p:cNvPr id="14" name="TextBox 14"/>
          <p:cNvSpPr txBox="1"/>
          <p:nvPr/>
        </p:nvSpPr>
        <p:spPr>
          <a:xfrm>
            <a:off x="667377" y="2567940"/>
            <a:ext cx="6140194" cy="7151370"/>
          </a:xfrm>
          <a:prstGeom prst="rect">
            <a:avLst/>
          </a:prstGeom>
        </p:spPr>
        <p:txBody>
          <a:bodyPr lIns="0" tIns="0" rIns="0" bIns="0" rtlCol="0" anchor="t">
            <a:spAutoFit/>
          </a:bodyPr>
          <a:lstStyle/>
          <a:p>
            <a:pPr marL="582930" lvl="1" indent="-291465" algn="l">
              <a:lnSpc>
                <a:spcPts val="3779"/>
              </a:lnSpc>
              <a:buFont typeface="Arial"/>
              <a:buChar char="•"/>
            </a:pPr>
            <a:r>
              <a:rPr lang="en-US" sz="2700">
                <a:solidFill>
                  <a:srgbClr val="2A0947"/>
                </a:solidFill>
                <a:latin typeface="Poppins"/>
              </a:rPr>
              <a:t>New Advisor Onboarding</a:t>
            </a:r>
          </a:p>
          <a:p>
            <a:pPr algn="l">
              <a:lnSpc>
                <a:spcPts val="3779"/>
              </a:lnSpc>
            </a:pPr>
            <a:endParaRPr lang="en-US" sz="2700">
              <a:solidFill>
                <a:srgbClr val="2A0947"/>
              </a:solidFill>
              <a:latin typeface="Poppins"/>
            </a:endParaRPr>
          </a:p>
          <a:p>
            <a:pPr marL="582930" lvl="1" indent="-291465" algn="l">
              <a:lnSpc>
                <a:spcPts val="3779"/>
              </a:lnSpc>
              <a:buFont typeface="Arial"/>
              <a:buChar char="•"/>
            </a:pPr>
            <a:r>
              <a:rPr lang="en-US" sz="2700">
                <a:solidFill>
                  <a:srgbClr val="2A0947"/>
                </a:solidFill>
                <a:latin typeface="Poppins"/>
              </a:rPr>
              <a:t>University-wide Advising Initiatives</a:t>
            </a:r>
          </a:p>
          <a:p>
            <a:pPr algn="l">
              <a:lnSpc>
                <a:spcPts val="3779"/>
              </a:lnSpc>
            </a:pPr>
            <a:endParaRPr lang="en-US" sz="2700">
              <a:solidFill>
                <a:srgbClr val="2A0947"/>
              </a:solidFill>
              <a:latin typeface="Poppins"/>
            </a:endParaRPr>
          </a:p>
          <a:p>
            <a:pPr marL="582930" lvl="1" indent="-291465" algn="l">
              <a:lnSpc>
                <a:spcPts val="3779"/>
              </a:lnSpc>
              <a:buFont typeface="Arial"/>
              <a:buChar char="•"/>
            </a:pPr>
            <a:r>
              <a:rPr lang="en-US" sz="2700">
                <a:solidFill>
                  <a:srgbClr val="2A0947"/>
                </a:solidFill>
                <a:latin typeface="Poppins"/>
              </a:rPr>
              <a:t>Provide input on policies and procedures</a:t>
            </a:r>
          </a:p>
          <a:p>
            <a:pPr algn="l">
              <a:lnSpc>
                <a:spcPts val="3779"/>
              </a:lnSpc>
            </a:pPr>
            <a:endParaRPr lang="en-US" sz="2700">
              <a:solidFill>
                <a:srgbClr val="2A0947"/>
              </a:solidFill>
              <a:latin typeface="Poppins"/>
            </a:endParaRPr>
          </a:p>
          <a:p>
            <a:pPr marL="582930" lvl="1" indent="-291465" algn="l">
              <a:lnSpc>
                <a:spcPts val="3779"/>
              </a:lnSpc>
              <a:buFont typeface="Arial"/>
              <a:buChar char="•"/>
            </a:pPr>
            <a:r>
              <a:rPr lang="en-US" sz="2700">
                <a:solidFill>
                  <a:srgbClr val="2A0947"/>
                </a:solidFill>
                <a:latin typeface="Poppins"/>
              </a:rPr>
              <a:t>Professional Development opportunities and ongoing training</a:t>
            </a:r>
          </a:p>
          <a:p>
            <a:pPr algn="l">
              <a:lnSpc>
                <a:spcPts val="3779"/>
              </a:lnSpc>
            </a:pPr>
            <a:endParaRPr lang="en-US" sz="2700">
              <a:solidFill>
                <a:srgbClr val="2A0947"/>
              </a:solidFill>
              <a:latin typeface="Poppins"/>
            </a:endParaRPr>
          </a:p>
          <a:p>
            <a:pPr marL="582930" lvl="1" indent="-291465" algn="l">
              <a:lnSpc>
                <a:spcPts val="3779"/>
              </a:lnSpc>
              <a:buFont typeface="Arial"/>
              <a:buChar char="•"/>
            </a:pPr>
            <a:r>
              <a:rPr lang="en-US" sz="2700">
                <a:solidFill>
                  <a:srgbClr val="2A0947"/>
                </a:solidFill>
                <a:latin typeface="Poppins"/>
              </a:rPr>
              <a:t>Collaboration, leadership, and communication to help fulfill goals of the University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7355706" y="2520315"/>
            <a:ext cx="3903992" cy="5246370"/>
            <a:chOff x="0" y="0"/>
            <a:chExt cx="3663950" cy="4923790"/>
          </a:xfrm>
        </p:grpSpPr>
        <p:sp>
          <p:nvSpPr>
            <p:cNvPr id="3" name="Freeform 3" descr="a person with headphones working on their laptop in a library"/>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51401" r="-5140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D11242"/>
            </a:solid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a:off x="11541760" y="-300550"/>
            <a:ext cx="7258734" cy="10888101"/>
            <a:chOff x="0" y="0"/>
            <a:chExt cx="6350000" cy="9525000"/>
          </a:xfrm>
        </p:grpSpPr>
        <p:sp>
          <p:nvSpPr>
            <p:cNvPr id="6" name="Freeform 6" descr="a blue and red banner with the words &quot;changemakers wanted&quot; on it"/>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a:stretch>
            </a:blipFill>
          </p:spPr>
          <p:txBody>
            <a:bodyPr/>
            <a:lstStyle/>
            <a:p>
              <a:endParaRPr lang="en-US"/>
            </a:p>
          </p:txBody>
        </p:sp>
      </p:grpSp>
      <p:grpSp>
        <p:nvGrpSpPr>
          <p:cNvPr id="7" name="Group 7">
            <a:extLst>
              <a:ext uri="{C183D7F6-B498-43B3-948B-1728B52AA6E4}">
                <adec:decorative xmlns:adec="http://schemas.microsoft.com/office/drawing/2017/decorative" val="1"/>
              </a:ext>
            </a:extLst>
          </p:cNvPr>
          <p:cNvGrpSpPr/>
          <p:nvPr/>
        </p:nvGrpSpPr>
        <p:grpSpPr>
          <a:xfrm>
            <a:off x="1028700" y="8870950"/>
            <a:ext cx="3086100" cy="387350"/>
            <a:chOff x="0" y="0"/>
            <a:chExt cx="812800" cy="102018"/>
          </a:xfrm>
        </p:grpSpPr>
        <p:sp>
          <p:nvSpPr>
            <p:cNvPr id="8" name="Freeform 8"/>
            <p:cNvSpPr/>
            <p:nvPr/>
          </p:nvSpPr>
          <p:spPr>
            <a:xfrm>
              <a:off x="0" y="0"/>
              <a:ext cx="812800" cy="102018"/>
            </a:xfrm>
            <a:custGeom>
              <a:avLst/>
              <a:gdLst/>
              <a:ahLst/>
              <a:cxnLst/>
              <a:rect l="l" t="t" r="r" b="b"/>
              <a:pathLst>
                <a:path w="812800" h="102018">
                  <a:moveTo>
                    <a:pt x="0" y="0"/>
                  </a:moveTo>
                  <a:lnTo>
                    <a:pt x="812800" y="0"/>
                  </a:lnTo>
                  <a:lnTo>
                    <a:pt x="812800" y="102018"/>
                  </a:lnTo>
                  <a:lnTo>
                    <a:pt x="0" y="102018"/>
                  </a:lnTo>
                  <a:close/>
                </a:path>
              </a:pathLst>
            </a:custGeom>
            <a:solidFill>
              <a:srgbClr val="D11242"/>
            </a:solidFill>
          </p:spPr>
          <p:txBody>
            <a:bodyPr/>
            <a:lstStyle/>
            <a:p>
              <a:endParaRPr lang="en-US"/>
            </a:p>
          </p:txBody>
        </p:sp>
        <p:sp>
          <p:nvSpPr>
            <p:cNvPr id="9" name="TextBox 9"/>
            <p:cNvSpPr txBox="1"/>
            <p:nvPr/>
          </p:nvSpPr>
          <p:spPr>
            <a:xfrm>
              <a:off x="0" y="-47625"/>
              <a:ext cx="812800" cy="149643"/>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8780652" y="-978996"/>
            <a:ext cx="1054100" cy="3086100"/>
            <a:chOff x="0" y="0"/>
            <a:chExt cx="277623" cy="812800"/>
          </a:xfrm>
        </p:grpSpPr>
        <p:sp>
          <p:nvSpPr>
            <p:cNvPr id="11" name="Freeform 11"/>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2" name="TextBox 12"/>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8780652" y="8176260"/>
            <a:ext cx="1054100" cy="3086100"/>
            <a:chOff x="0" y="0"/>
            <a:chExt cx="277623" cy="812800"/>
          </a:xfrm>
        </p:grpSpPr>
        <p:sp>
          <p:nvSpPr>
            <p:cNvPr id="14" name="Freeform 14"/>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5" name="TextBox 15"/>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sp>
        <p:nvSpPr>
          <p:cNvPr id="16" name="TextBox 16"/>
          <p:cNvSpPr txBox="1">
            <a:spLocks noGrp="1"/>
          </p:cNvSpPr>
          <p:nvPr>
            <p:ph type="title" idx="4294967295"/>
          </p:nvPr>
        </p:nvSpPr>
        <p:spPr>
          <a:xfrm>
            <a:off x="1028700" y="942975"/>
            <a:ext cx="7517683" cy="14282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751"/>
              </a:lnSpc>
              <a:spcBef>
                <a:spcPct val="0"/>
              </a:spcBef>
              <a:spcAft>
                <a:spcPts val="0"/>
              </a:spcAft>
              <a:buClrTx/>
              <a:buSzTx/>
              <a:buFontTx/>
              <a:buNone/>
              <a:tabLst/>
              <a:defRPr/>
            </a:pPr>
            <a:r>
              <a:rPr kumimoji="0" lang="en-US" sz="4108" b="0" i="0" u="none" strike="noStrike" kern="1200" cap="none" spc="0" normalizeH="0" baseline="0" noProof="0" dirty="0">
                <a:ln>
                  <a:noFill/>
                </a:ln>
                <a:solidFill>
                  <a:srgbClr val="000000"/>
                </a:solidFill>
                <a:effectLst/>
                <a:uLnTx/>
                <a:uFillTx/>
                <a:latin typeface="Lato Bold"/>
                <a:ea typeface="+mn-ea"/>
                <a:cs typeface="+mn-cs"/>
              </a:rPr>
              <a:t>EARLY ALERTS AND ACADEMIC STANDING</a:t>
            </a:r>
          </a:p>
        </p:txBody>
      </p:sp>
      <p:sp>
        <p:nvSpPr>
          <p:cNvPr id="17" name="TextBox 17"/>
          <p:cNvSpPr txBox="1"/>
          <p:nvPr/>
        </p:nvSpPr>
        <p:spPr>
          <a:xfrm>
            <a:off x="738473" y="2618106"/>
            <a:ext cx="6331483" cy="5920269"/>
          </a:xfrm>
          <a:prstGeom prst="rect">
            <a:avLst/>
          </a:prstGeom>
        </p:spPr>
        <p:txBody>
          <a:bodyPr lIns="0" tIns="0" rIns="0" bIns="0" rtlCol="0" anchor="t">
            <a:spAutoFit/>
          </a:bodyPr>
          <a:lstStyle/>
          <a:p>
            <a:pPr marL="613919" lvl="1" indent="-306960" algn="l">
              <a:lnSpc>
                <a:spcPts val="3980"/>
              </a:lnSpc>
              <a:buFont typeface="Arial"/>
              <a:buChar char="•"/>
            </a:pPr>
            <a:r>
              <a:rPr lang="en-US" sz="2843">
                <a:solidFill>
                  <a:srgbClr val="2A0947"/>
                </a:solidFill>
                <a:latin typeface="Poppins"/>
              </a:rPr>
              <a:t>Create, send, and manage Early Alert campaigns to faculty </a:t>
            </a:r>
          </a:p>
          <a:p>
            <a:pPr algn="l">
              <a:lnSpc>
                <a:spcPts val="3980"/>
              </a:lnSpc>
            </a:pPr>
            <a:endParaRPr lang="en-US" sz="2843">
              <a:solidFill>
                <a:srgbClr val="2A0947"/>
              </a:solidFill>
              <a:latin typeface="Poppins"/>
            </a:endParaRPr>
          </a:p>
          <a:p>
            <a:pPr marL="592330" lvl="1" indent="-296165" algn="l">
              <a:lnSpc>
                <a:spcPts val="3840"/>
              </a:lnSpc>
              <a:buFont typeface="Arial"/>
              <a:buChar char="•"/>
            </a:pPr>
            <a:r>
              <a:rPr lang="en-US" sz="2743">
                <a:solidFill>
                  <a:srgbClr val="2A0947"/>
                </a:solidFill>
                <a:latin typeface="Poppins"/>
              </a:rPr>
              <a:t>Support students on Academic Notice (formerly Warning), Academic Recovery (formerly Probation), and Academic Suspension</a:t>
            </a:r>
          </a:p>
          <a:p>
            <a:pPr algn="l">
              <a:lnSpc>
                <a:spcPts val="3840"/>
              </a:lnSpc>
            </a:pPr>
            <a:endParaRPr lang="en-US" sz="2743">
              <a:solidFill>
                <a:srgbClr val="2A0947"/>
              </a:solidFill>
              <a:latin typeface="Poppins"/>
            </a:endParaRPr>
          </a:p>
          <a:p>
            <a:pPr marL="592330" lvl="1" indent="-296165" algn="l">
              <a:lnSpc>
                <a:spcPts val="3840"/>
              </a:lnSpc>
              <a:buFont typeface="Arial"/>
              <a:buChar char="•"/>
            </a:pPr>
            <a:r>
              <a:rPr lang="en-US" sz="2743">
                <a:solidFill>
                  <a:srgbClr val="2A0947"/>
                </a:solidFill>
                <a:latin typeface="Poppins"/>
              </a:rPr>
              <a:t>Staff can lift Recovery and Suspension Encumbrances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7355706" y="2520315"/>
            <a:ext cx="3903992" cy="5246370"/>
            <a:chOff x="0" y="0"/>
            <a:chExt cx="3663950" cy="4923790"/>
          </a:xfrm>
        </p:grpSpPr>
        <p:sp>
          <p:nvSpPr>
            <p:cNvPr id="3" name="Freeform 3" descr="a person with headphones working on a laptop in a library"/>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51401" r="-5140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D11242"/>
            </a:solid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a:off x="11541760" y="-300550"/>
            <a:ext cx="7258734" cy="10888101"/>
            <a:chOff x="0" y="0"/>
            <a:chExt cx="6350000" cy="9525000"/>
          </a:xfrm>
        </p:grpSpPr>
        <p:sp>
          <p:nvSpPr>
            <p:cNvPr id="6" name="Freeform 6" descr="a blue and red banner with the words &quot;changemakers wanted&quot; on it"/>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a:stretch>
            </a:blipFill>
          </p:spPr>
          <p:txBody>
            <a:bodyPr/>
            <a:lstStyle/>
            <a:p>
              <a:endParaRPr lang="en-US"/>
            </a:p>
          </p:txBody>
        </p:sp>
      </p:grpSp>
      <p:grpSp>
        <p:nvGrpSpPr>
          <p:cNvPr id="7" name="Group 7">
            <a:extLst>
              <a:ext uri="{C183D7F6-B498-43B3-948B-1728B52AA6E4}">
                <adec:decorative xmlns:adec="http://schemas.microsoft.com/office/drawing/2017/decorative" val="1"/>
              </a:ext>
            </a:extLst>
          </p:cNvPr>
          <p:cNvGrpSpPr/>
          <p:nvPr/>
        </p:nvGrpSpPr>
        <p:grpSpPr>
          <a:xfrm>
            <a:off x="1028700" y="8870950"/>
            <a:ext cx="3086100" cy="387350"/>
            <a:chOff x="0" y="0"/>
            <a:chExt cx="812800" cy="102018"/>
          </a:xfrm>
        </p:grpSpPr>
        <p:sp>
          <p:nvSpPr>
            <p:cNvPr id="8" name="Freeform 8"/>
            <p:cNvSpPr/>
            <p:nvPr/>
          </p:nvSpPr>
          <p:spPr>
            <a:xfrm>
              <a:off x="0" y="0"/>
              <a:ext cx="812800" cy="102018"/>
            </a:xfrm>
            <a:custGeom>
              <a:avLst/>
              <a:gdLst/>
              <a:ahLst/>
              <a:cxnLst/>
              <a:rect l="l" t="t" r="r" b="b"/>
              <a:pathLst>
                <a:path w="812800" h="102018">
                  <a:moveTo>
                    <a:pt x="0" y="0"/>
                  </a:moveTo>
                  <a:lnTo>
                    <a:pt x="812800" y="0"/>
                  </a:lnTo>
                  <a:lnTo>
                    <a:pt x="812800" y="102018"/>
                  </a:lnTo>
                  <a:lnTo>
                    <a:pt x="0" y="102018"/>
                  </a:lnTo>
                  <a:close/>
                </a:path>
              </a:pathLst>
            </a:custGeom>
            <a:solidFill>
              <a:srgbClr val="D11242"/>
            </a:solidFill>
          </p:spPr>
          <p:txBody>
            <a:bodyPr/>
            <a:lstStyle/>
            <a:p>
              <a:endParaRPr lang="en-US"/>
            </a:p>
          </p:txBody>
        </p:sp>
        <p:sp>
          <p:nvSpPr>
            <p:cNvPr id="9" name="TextBox 9"/>
            <p:cNvSpPr txBox="1"/>
            <p:nvPr/>
          </p:nvSpPr>
          <p:spPr>
            <a:xfrm>
              <a:off x="0" y="-47625"/>
              <a:ext cx="812800" cy="149643"/>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8780652" y="-978996"/>
            <a:ext cx="1054100" cy="3086100"/>
            <a:chOff x="0" y="0"/>
            <a:chExt cx="277623" cy="812800"/>
          </a:xfrm>
        </p:grpSpPr>
        <p:sp>
          <p:nvSpPr>
            <p:cNvPr id="11" name="Freeform 11"/>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2" name="TextBox 12"/>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8780652" y="8176260"/>
            <a:ext cx="1054100" cy="3086100"/>
            <a:chOff x="0" y="0"/>
            <a:chExt cx="277623" cy="812800"/>
          </a:xfrm>
        </p:grpSpPr>
        <p:sp>
          <p:nvSpPr>
            <p:cNvPr id="14" name="Freeform 14"/>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5" name="TextBox 15"/>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sp>
        <p:nvSpPr>
          <p:cNvPr id="16" name="TextBox 16"/>
          <p:cNvSpPr txBox="1">
            <a:spLocks noGrp="1"/>
          </p:cNvSpPr>
          <p:nvPr>
            <p:ph type="title" idx="4294967295"/>
          </p:nvPr>
        </p:nvSpPr>
        <p:spPr>
          <a:xfrm>
            <a:off x="1028700" y="942975"/>
            <a:ext cx="7347648" cy="14282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751"/>
              </a:lnSpc>
              <a:spcBef>
                <a:spcPct val="0"/>
              </a:spcBef>
              <a:spcAft>
                <a:spcPts val="0"/>
              </a:spcAft>
              <a:buClrTx/>
              <a:buSzTx/>
              <a:buFontTx/>
              <a:buNone/>
              <a:tabLst/>
              <a:defRPr/>
            </a:pPr>
            <a:r>
              <a:rPr kumimoji="0" lang="en-US" sz="4108" b="0" i="0" u="none" strike="noStrike" kern="1200" cap="none" spc="0" normalizeH="0" baseline="0" noProof="0" dirty="0">
                <a:ln>
                  <a:noFill/>
                </a:ln>
                <a:solidFill>
                  <a:srgbClr val="000000"/>
                </a:solidFill>
                <a:effectLst/>
                <a:uLnTx/>
                <a:uFillTx/>
                <a:latin typeface="Lato Bold"/>
                <a:ea typeface="+mn-ea"/>
                <a:cs typeface="+mn-cs"/>
              </a:rPr>
              <a:t>NAVIGATE 360 MANAGEMENT</a:t>
            </a:r>
          </a:p>
        </p:txBody>
      </p:sp>
      <p:sp>
        <p:nvSpPr>
          <p:cNvPr id="17" name="TextBox 17"/>
          <p:cNvSpPr txBox="1"/>
          <p:nvPr/>
        </p:nvSpPr>
        <p:spPr>
          <a:xfrm>
            <a:off x="929762" y="2682076"/>
            <a:ext cx="6140194" cy="6576224"/>
          </a:xfrm>
          <a:prstGeom prst="rect">
            <a:avLst/>
          </a:prstGeom>
        </p:spPr>
        <p:txBody>
          <a:bodyPr lIns="0" tIns="0" rIns="0" bIns="0" rtlCol="0" anchor="t">
            <a:spAutoFit/>
          </a:bodyPr>
          <a:lstStyle/>
          <a:p>
            <a:pPr marL="613919" lvl="1" indent="-306960" algn="l">
              <a:lnSpc>
                <a:spcPts val="3980"/>
              </a:lnSpc>
              <a:buFont typeface="Arial"/>
              <a:buChar char="•"/>
            </a:pPr>
            <a:r>
              <a:rPr lang="en-US" sz="2843">
                <a:solidFill>
                  <a:srgbClr val="2A0947"/>
                </a:solidFill>
                <a:latin typeface="Poppins"/>
              </a:rPr>
              <a:t>Train faculty and staff on Navigate360 </a:t>
            </a:r>
          </a:p>
          <a:p>
            <a:pPr algn="l">
              <a:lnSpc>
                <a:spcPts val="3980"/>
              </a:lnSpc>
            </a:pPr>
            <a:endParaRPr lang="en-US" sz="2843">
              <a:solidFill>
                <a:srgbClr val="2A0947"/>
              </a:solidFill>
              <a:latin typeface="Poppins"/>
            </a:endParaRPr>
          </a:p>
          <a:p>
            <a:pPr marL="613919" lvl="1" indent="-306960" algn="l">
              <a:lnSpc>
                <a:spcPts val="3980"/>
              </a:lnSpc>
              <a:buFont typeface="Arial"/>
              <a:buChar char="•"/>
            </a:pPr>
            <a:r>
              <a:rPr lang="en-US" sz="2843">
                <a:solidFill>
                  <a:srgbClr val="2A0947"/>
                </a:solidFill>
                <a:latin typeface="Poppins"/>
              </a:rPr>
              <a:t>Troubleshoot Issues</a:t>
            </a:r>
          </a:p>
          <a:p>
            <a:pPr algn="l">
              <a:lnSpc>
                <a:spcPts val="3980"/>
              </a:lnSpc>
            </a:pPr>
            <a:endParaRPr lang="en-US" sz="2843">
              <a:solidFill>
                <a:srgbClr val="2A0947"/>
              </a:solidFill>
              <a:latin typeface="Poppins"/>
            </a:endParaRPr>
          </a:p>
          <a:p>
            <a:pPr marL="613919" lvl="1" indent="-306960" algn="l">
              <a:lnSpc>
                <a:spcPts val="3980"/>
              </a:lnSpc>
              <a:buFont typeface="Arial"/>
              <a:buChar char="•"/>
            </a:pPr>
            <a:r>
              <a:rPr lang="en-US" sz="2843">
                <a:solidFill>
                  <a:srgbClr val="2A0947"/>
                </a:solidFill>
                <a:latin typeface="Poppins"/>
              </a:rPr>
              <a:t>Behind-the-scenes configurations</a:t>
            </a:r>
          </a:p>
          <a:p>
            <a:pPr algn="l">
              <a:lnSpc>
                <a:spcPts val="3980"/>
              </a:lnSpc>
            </a:pPr>
            <a:endParaRPr lang="en-US" sz="2843">
              <a:solidFill>
                <a:srgbClr val="2A0947"/>
              </a:solidFill>
              <a:latin typeface="Poppins"/>
            </a:endParaRPr>
          </a:p>
          <a:p>
            <a:pPr marL="613919" lvl="1" indent="-306960" algn="l">
              <a:lnSpc>
                <a:spcPts val="3980"/>
              </a:lnSpc>
              <a:buFont typeface="Arial"/>
              <a:buChar char="•"/>
            </a:pPr>
            <a:r>
              <a:rPr lang="en-US" sz="2843">
                <a:solidFill>
                  <a:srgbClr val="2A0947"/>
                </a:solidFill>
                <a:latin typeface="Poppins"/>
              </a:rPr>
              <a:t>Launch new features</a:t>
            </a:r>
          </a:p>
          <a:p>
            <a:pPr algn="l">
              <a:lnSpc>
                <a:spcPts val="3980"/>
              </a:lnSpc>
            </a:pPr>
            <a:endParaRPr lang="en-US" sz="2843">
              <a:solidFill>
                <a:srgbClr val="2A0947"/>
              </a:solidFill>
              <a:latin typeface="Poppins"/>
            </a:endParaRPr>
          </a:p>
          <a:p>
            <a:pPr marL="613919" lvl="1" indent="-306960" algn="l">
              <a:lnSpc>
                <a:spcPts val="3980"/>
              </a:lnSpc>
              <a:buFont typeface="Arial"/>
              <a:buChar char="•"/>
            </a:pPr>
            <a:r>
              <a:rPr lang="en-US" sz="2843">
                <a:solidFill>
                  <a:srgbClr val="2A0947"/>
                </a:solidFill>
                <a:latin typeface="Poppins"/>
              </a:rPr>
              <a:t>Leverage tech to support student success</a:t>
            </a:r>
          </a:p>
          <a:p>
            <a:pPr algn="l">
              <a:lnSpc>
                <a:spcPts val="3980"/>
              </a:lnSpc>
            </a:pPr>
            <a:endParaRPr lang="en-US" sz="2843">
              <a:solidFill>
                <a:srgbClr val="2A0947"/>
              </a:solidFill>
              <a:latin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7355706" y="2520315"/>
            <a:ext cx="3903992" cy="5246370"/>
            <a:chOff x="0" y="0"/>
            <a:chExt cx="3663950" cy="4923790"/>
          </a:xfrm>
        </p:grpSpPr>
        <p:sp>
          <p:nvSpPr>
            <p:cNvPr id="3" name="Freeform 3" descr="a person with headphones working on their laptop in a library"/>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51401" r="-5140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D11242"/>
            </a:solid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a:off x="11541760" y="-300550"/>
            <a:ext cx="7258734" cy="10888101"/>
            <a:chOff x="0" y="0"/>
            <a:chExt cx="6350000" cy="9525000"/>
          </a:xfrm>
        </p:grpSpPr>
        <p:sp>
          <p:nvSpPr>
            <p:cNvPr id="6" name="Freeform 6" descr="a blue and red banner with the words &quot;changemakers wanted&quot; on it"/>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a:stretch>
            </a:blipFill>
          </p:spPr>
          <p:txBody>
            <a:bodyPr/>
            <a:lstStyle/>
            <a:p>
              <a:endParaRPr lang="en-US"/>
            </a:p>
          </p:txBody>
        </p:sp>
      </p:grpSp>
      <p:grpSp>
        <p:nvGrpSpPr>
          <p:cNvPr id="7" name="Group 7">
            <a:extLst>
              <a:ext uri="{C183D7F6-B498-43B3-948B-1728B52AA6E4}">
                <adec:decorative xmlns:adec="http://schemas.microsoft.com/office/drawing/2017/decorative" val="1"/>
              </a:ext>
            </a:extLst>
          </p:cNvPr>
          <p:cNvGrpSpPr/>
          <p:nvPr/>
        </p:nvGrpSpPr>
        <p:grpSpPr>
          <a:xfrm>
            <a:off x="8780652" y="-978996"/>
            <a:ext cx="1054100" cy="3086100"/>
            <a:chOff x="0" y="0"/>
            <a:chExt cx="277623" cy="812800"/>
          </a:xfrm>
        </p:grpSpPr>
        <p:sp>
          <p:nvSpPr>
            <p:cNvPr id="8" name="Freeform 8"/>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9" name="TextBox 9"/>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8780652" y="8176260"/>
            <a:ext cx="1054100" cy="3086100"/>
            <a:chOff x="0" y="0"/>
            <a:chExt cx="277623" cy="812800"/>
          </a:xfrm>
        </p:grpSpPr>
        <p:sp>
          <p:nvSpPr>
            <p:cNvPr id="11" name="Freeform 11"/>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2" name="TextBox 12"/>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sp>
        <p:nvSpPr>
          <p:cNvPr id="13" name="TextBox 13"/>
          <p:cNvSpPr txBox="1">
            <a:spLocks noGrp="1"/>
          </p:cNvSpPr>
          <p:nvPr>
            <p:ph type="title" idx="4294967295"/>
          </p:nvPr>
        </p:nvSpPr>
        <p:spPr>
          <a:xfrm>
            <a:off x="1028700" y="942975"/>
            <a:ext cx="7517683" cy="7048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751"/>
              </a:lnSpc>
              <a:spcBef>
                <a:spcPct val="0"/>
              </a:spcBef>
              <a:spcAft>
                <a:spcPts val="0"/>
              </a:spcAft>
              <a:buClrTx/>
              <a:buSzTx/>
              <a:buFontTx/>
              <a:buNone/>
              <a:tabLst/>
              <a:defRPr/>
            </a:pPr>
            <a:r>
              <a:rPr kumimoji="0" lang="en-US" sz="4108" b="0" i="0" u="none" strike="noStrike" kern="1200" cap="none" spc="0" normalizeH="0" baseline="0" noProof="0" dirty="0">
                <a:ln>
                  <a:noFill/>
                </a:ln>
                <a:solidFill>
                  <a:srgbClr val="000000"/>
                </a:solidFill>
                <a:effectLst/>
                <a:uLnTx/>
                <a:uFillTx/>
                <a:latin typeface="Lato Bold"/>
                <a:ea typeface="+mn-ea"/>
                <a:cs typeface="+mn-cs"/>
              </a:rPr>
              <a:t>OTHER SUPPORT</a:t>
            </a:r>
          </a:p>
        </p:txBody>
      </p:sp>
      <p:sp>
        <p:nvSpPr>
          <p:cNvPr id="14" name="TextBox 14"/>
          <p:cNvSpPr txBox="1"/>
          <p:nvPr/>
        </p:nvSpPr>
        <p:spPr>
          <a:xfrm>
            <a:off x="479372" y="1860870"/>
            <a:ext cx="6590584" cy="8018309"/>
          </a:xfrm>
          <a:prstGeom prst="rect">
            <a:avLst/>
          </a:prstGeom>
        </p:spPr>
        <p:txBody>
          <a:bodyPr lIns="0" tIns="0" rIns="0" bIns="0" rtlCol="0" anchor="t">
            <a:spAutoFit/>
          </a:bodyPr>
          <a:lstStyle/>
          <a:p>
            <a:pPr marL="570740" lvl="1" indent="-285370" algn="l">
              <a:lnSpc>
                <a:spcPts val="3700"/>
              </a:lnSpc>
              <a:buFont typeface="Arial"/>
              <a:buChar char="•"/>
            </a:pPr>
            <a:r>
              <a:rPr lang="en-US" sz="2643">
                <a:solidFill>
                  <a:srgbClr val="2A0947"/>
                </a:solidFill>
                <a:latin typeface="Poppins"/>
              </a:rPr>
              <a:t>Schedule appointments for Student Intervention Services Staff </a:t>
            </a:r>
            <a:r>
              <a:rPr lang="en-US" sz="2643">
                <a:solidFill>
                  <a:srgbClr val="2A0947"/>
                </a:solidFill>
                <a:latin typeface="Poppins Italics"/>
              </a:rPr>
              <a:t>(Students on warning or recovery status may also meet with their professional academic advisor.) </a:t>
            </a:r>
          </a:p>
          <a:p>
            <a:pPr algn="l">
              <a:lnSpc>
                <a:spcPts val="3700"/>
              </a:lnSpc>
            </a:pPr>
            <a:endParaRPr lang="en-US" sz="2643">
              <a:solidFill>
                <a:srgbClr val="2A0947"/>
              </a:solidFill>
              <a:latin typeface="Poppins Italics"/>
            </a:endParaRPr>
          </a:p>
          <a:p>
            <a:pPr marL="570740" lvl="1" indent="-285370" algn="l">
              <a:lnSpc>
                <a:spcPts val="3700"/>
              </a:lnSpc>
              <a:buFont typeface="Arial"/>
              <a:buChar char="•"/>
            </a:pPr>
            <a:r>
              <a:rPr lang="en-US" sz="2643">
                <a:solidFill>
                  <a:srgbClr val="2A0947"/>
                </a:solidFill>
                <a:latin typeface="Poppins"/>
              </a:rPr>
              <a:t>Help direct students to appropriate advisors, resources, or offices. </a:t>
            </a:r>
            <a:r>
              <a:rPr lang="en-US" sz="2643">
                <a:solidFill>
                  <a:srgbClr val="2A0947"/>
                </a:solidFill>
                <a:latin typeface="Poppins Italics"/>
              </a:rPr>
              <a:t>Note: Referring students first to their academic department, academic advisor, or appropriate office is a great way to beat the Roadrunner Runaround!</a:t>
            </a:r>
          </a:p>
          <a:p>
            <a:pPr algn="l">
              <a:lnSpc>
                <a:spcPts val="3840"/>
              </a:lnSpc>
            </a:pPr>
            <a:endParaRPr lang="en-US" sz="2643">
              <a:solidFill>
                <a:srgbClr val="2A0947"/>
              </a:solidFill>
              <a:latin typeface="Poppins Italics"/>
            </a:endParaRPr>
          </a:p>
          <a:p>
            <a:pPr marL="592330" lvl="1" indent="-296165" algn="l">
              <a:lnSpc>
                <a:spcPts val="3840"/>
              </a:lnSpc>
              <a:buFont typeface="Arial"/>
              <a:buChar char="•"/>
            </a:pPr>
            <a:r>
              <a:rPr lang="en-US" sz="2743">
                <a:solidFill>
                  <a:srgbClr val="2A0947"/>
                </a:solidFill>
                <a:latin typeface="Poppins"/>
              </a:rPr>
              <a:t>We are not able to manage appointments for all advisors across campus.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74190" y="2964848"/>
            <a:ext cx="9326880" cy="5246304"/>
            <a:chOff x="0" y="0"/>
            <a:chExt cx="11289030" cy="6350000"/>
          </a:xfrm>
        </p:grpSpPr>
        <p:sp>
          <p:nvSpPr>
            <p:cNvPr id="3" name="Freeform 3" descr="a person walking through a library with bookshelves"/>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157" b="-9157"/>
              </a:stretch>
            </a:blipFill>
          </p:spPr>
          <p:txBody>
            <a:bodyPr/>
            <a:lstStyle/>
            <a:p>
              <a:endParaRPr lang="en-US"/>
            </a:p>
          </p:txBody>
        </p:sp>
      </p:grpSp>
      <p:grpSp>
        <p:nvGrpSpPr>
          <p:cNvPr id="4" name="Group 4">
            <a:extLst>
              <a:ext uri="{C183D7F6-B498-43B3-948B-1728B52AA6E4}">
                <adec:decorative xmlns:adec="http://schemas.microsoft.com/office/drawing/2017/decorative" val="1"/>
              </a:ext>
            </a:extLst>
          </p:cNvPr>
          <p:cNvGrpSpPr/>
          <p:nvPr/>
        </p:nvGrpSpPr>
        <p:grpSpPr>
          <a:xfrm>
            <a:off x="7958227" y="3409950"/>
            <a:ext cx="4578350" cy="4356100"/>
            <a:chOff x="0" y="0"/>
            <a:chExt cx="1205821" cy="1147286"/>
          </a:xfrm>
        </p:grpSpPr>
        <p:sp>
          <p:nvSpPr>
            <p:cNvPr id="5" name="Freeform 5"/>
            <p:cNvSpPr/>
            <p:nvPr/>
          </p:nvSpPr>
          <p:spPr>
            <a:xfrm>
              <a:off x="0" y="0"/>
              <a:ext cx="1205821" cy="1147286"/>
            </a:xfrm>
            <a:custGeom>
              <a:avLst/>
              <a:gdLst/>
              <a:ahLst/>
              <a:cxnLst/>
              <a:rect l="l" t="t" r="r" b="b"/>
              <a:pathLst>
                <a:path w="1205821" h="1147286">
                  <a:moveTo>
                    <a:pt x="0" y="0"/>
                  </a:moveTo>
                  <a:lnTo>
                    <a:pt x="1205821" y="0"/>
                  </a:lnTo>
                  <a:lnTo>
                    <a:pt x="1205821" y="1147286"/>
                  </a:lnTo>
                  <a:lnTo>
                    <a:pt x="0" y="1147286"/>
                  </a:lnTo>
                  <a:close/>
                </a:path>
              </a:pathLst>
            </a:custGeom>
            <a:solidFill>
              <a:srgbClr val="FFFFFF"/>
            </a:solidFill>
          </p:spPr>
          <p:txBody>
            <a:bodyPr/>
            <a:lstStyle/>
            <a:p>
              <a:endParaRPr lang="en-US"/>
            </a:p>
          </p:txBody>
        </p:sp>
        <p:sp>
          <p:nvSpPr>
            <p:cNvPr id="6" name="TextBox 6"/>
            <p:cNvSpPr txBox="1"/>
            <p:nvPr/>
          </p:nvSpPr>
          <p:spPr>
            <a:xfrm>
              <a:off x="0" y="-47625"/>
              <a:ext cx="1205821" cy="1194911"/>
            </a:xfrm>
            <a:prstGeom prst="rect">
              <a:avLst/>
            </a:prstGeom>
          </p:spPr>
          <p:txBody>
            <a:bodyPr lIns="50800" tIns="50800" rIns="50800" bIns="50800" rtlCol="0" anchor="ctr"/>
            <a:lstStyle/>
            <a:p>
              <a:pPr algn="ctr">
                <a:lnSpc>
                  <a:spcPts val="2659"/>
                </a:lnSpc>
              </a:pPr>
              <a:endParaRPr/>
            </a:p>
          </p:txBody>
        </p:sp>
      </p:grpSp>
      <p:grpSp>
        <p:nvGrpSpPr>
          <p:cNvPr id="7" name="Group 7">
            <a:extLst>
              <a:ext uri="{C183D7F6-B498-43B3-948B-1728B52AA6E4}">
                <adec:decorative xmlns:adec="http://schemas.microsoft.com/office/drawing/2017/decorative" val="1"/>
              </a:ext>
            </a:extLst>
          </p:cNvPr>
          <p:cNvGrpSpPr>
            <a:grpSpLocks noChangeAspect="1"/>
          </p:cNvGrpSpPr>
          <p:nvPr/>
        </p:nvGrpSpPr>
        <p:grpSpPr>
          <a:xfrm>
            <a:off x="12779534" y="2964848"/>
            <a:ext cx="5246370" cy="5246370"/>
            <a:chOff x="0" y="0"/>
            <a:chExt cx="6350000" cy="6350000"/>
          </a:xfrm>
        </p:grpSpPr>
        <p:sp>
          <p:nvSpPr>
            <p:cNvPr id="8" name="Freeform 8" descr="image of a laptop"/>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blipFill>
              <a:blip r:embed="rId4"/>
              <a:stretch>
                <a:fillRect l="-24906" r="-24906"/>
              </a:stretch>
            </a:blipFill>
          </p:spPr>
          <p:txBody>
            <a:bodyPr/>
            <a:lstStyle/>
            <a:p>
              <a:endParaRPr lang="en-US"/>
            </a:p>
          </p:txBody>
        </p:sp>
        <p:sp>
          <p:nvSpPr>
            <p:cNvPr id="9" name="Freeform 9"/>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D11242"/>
            </a:solidFill>
          </p:spPr>
          <p:txBody>
            <a:bodyPr/>
            <a:lstStyle/>
            <a:p>
              <a:endParaRPr lang="en-US"/>
            </a:p>
          </p:txBody>
        </p:sp>
      </p:grpSp>
      <p:grpSp>
        <p:nvGrpSpPr>
          <p:cNvPr id="10" name="Group 10">
            <a:extLst>
              <a:ext uri="{C183D7F6-B498-43B3-948B-1728B52AA6E4}">
                <adec:decorative xmlns:adec="http://schemas.microsoft.com/office/drawing/2017/decorative" val="1"/>
              </a:ext>
            </a:extLst>
          </p:cNvPr>
          <p:cNvGrpSpPr/>
          <p:nvPr/>
        </p:nvGrpSpPr>
        <p:grpSpPr>
          <a:xfrm>
            <a:off x="-196850" y="1028700"/>
            <a:ext cx="4514850" cy="714793"/>
            <a:chOff x="0" y="0"/>
            <a:chExt cx="1189096" cy="188258"/>
          </a:xfrm>
        </p:grpSpPr>
        <p:sp>
          <p:nvSpPr>
            <p:cNvPr id="11" name="Freeform 11"/>
            <p:cNvSpPr/>
            <p:nvPr/>
          </p:nvSpPr>
          <p:spPr>
            <a:xfrm>
              <a:off x="0" y="0"/>
              <a:ext cx="1189096" cy="188258"/>
            </a:xfrm>
            <a:custGeom>
              <a:avLst/>
              <a:gdLst/>
              <a:ahLst/>
              <a:cxnLst/>
              <a:rect l="l" t="t" r="r" b="b"/>
              <a:pathLst>
                <a:path w="1189096" h="188258">
                  <a:moveTo>
                    <a:pt x="0" y="0"/>
                  </a:moveTo>
                  <a:lnTo>
                    <a:pt x="1189096" y="0"/>
                  </a:lnTo>
                  <a:lnTo>
                    <a:pt x="1189096" y="188258"/>
                  </a:lnTo>
                  <a:lnTo>
                    <a:pt x="0" y="188258"/>
                  </a:lnTo>
                  <a:close/>
                </a:path>
              </a:pathLst>
            </a:custGeom>
            <a:solidFill>
              <a:srgbClr val="D11242"/>
            </a:solidFill>
          </p:spPr>
          <p:txBody>
            <a:bodyPr/>
            <a:lstStyle/>
            <a:p>
              <a:endParaRPr lang="en-US"/>
            </a:p>
          </p:txBody>
        </p:sp>
        <p:sp>
          <p:nvSpPr>
            <p:cNvPr id="12" name="TextBox 12"/>
            <p:cNvSpPr txBox="1"/>
            <p:nvPr/>
          </p:nvSpPr>
          <p:spPr>
            <a:xfrm>
              <a:off x="0" y="-47625"/>
              <a:ext cx="1189096" cy="235883"/>
            </a:xfrm>
            <a:prstGeom prst="rect">
              <a:avLst/>
            </a:prstGeom>
          </p:spPr>
          <p:txBody>
            <a:bodyPr lIns="50800" tIns="50800" rIns="50800" bIns="50800" rtlCol="0" anchor="ctr"/>
            <a:lstStyle/>
            <a:p>
              <a:pPr algn="ctr">
                <a:lnSpc>
                  <a:spcPts val="2659"/>
                </a:lnSpc>
              </a:pPr>
              <a:endParaRPr/>
            </a:p>
          </p:txBody>
        </p:sp>
      </p:grpSp>
      <p:sp>
        <p:nvSpPr>
          <p:cNvPr id="13" name="TextBox 13"/>
          <p:cNvSpPr txBox="1">
            <a:spLocks noGrp="1"/>
          </p:cNvSpPr>
          <p:nvPr>
            <p:ph type="title" idx="4294967295"/>
          </p:nvPr>
        </p:nvSpPr>
        <p:spPr>
          <a:xfrm>
            <a:off x="10613044" y="923925"/>
            <a:ext cx="6646256" cy="8633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7011"/>
              </a:lnSpc>
              <a:spcBef>
                <a:spcPct val="0"/>
              </a:spcBef>
              <a:spcAft>
                <a:spcPts val="0"/>
              </a:spcAft>
              <a:buClrTx/>
              <a:buSzTx/>
              <a:buFontTx/>
              <a:buNone/>
              <a:tabLst/>
              <a:defRPr/>
            </a:pPr>
            <a:r>
              <a:rPr kumimoji="0" lang="en-US" sz="5008" b="0" i="0" u="none" strike="noStrike" kern="1200" cap="none" spc="0" normalizeH="0" baseline="0" noProof="0" dirty="0">
                <a:ln>
                  <a:noFill/>
                </a:ln>
                <a:solidFill>
                  <a:srgbClr val="000000"/>
                </a:solidFill>
                <a:effectLst/>
                <a:uLnTx/>
                <a:uFillTx/>
                <a:latin typeface="Lato Bold"/>
                <a:ea typeface="+mn-ea"/>
                <a:cs typeface="+mn-cs"/>
              </a:rPr>
              <a:t> RESOURCES</a:t>
            </a:r>
          </a:p>
        </p:txBody>
      </p:sp>
      <p:sp>
        <p:nvSpPr>
          <p:cNvPr id="14" name="TextBox 14"/>
          <p:cNvSpPr txBox="1"/>
          <p:nvPr/>
        </p:nvSpPr>
        <p:spPr>
          <a:xfrm>
            <a:off x="8100682" y="2982150"/>
            <a:ext cx="4130860" cy="5229068"/>
          </a:xfrm>
          <a:prstGeom prst="rect">
            <a:avLst/>
          </a:prstGeom>
        </p:spPr>
        <p:txBody>
          <a:bodyPr lIns="0" tIns="0" rIns="0" bIns="0" rtlCol="0" anchor="t">
            <a:spAutoFit/>
          </a:bodyPr>
          <a:lstStyle/>
          <a:p>
            <a:pPr algn="ctr">
              <a:lnSpc>
                <a:spcPts val="3683"/>
              </a:lnSpc>
            </a:pPr>
            <a:r>
              <a:rPr lang="en-US" sz="2631">
                <a:solidFill>
                  <a:srgbClr val="000000"/>
                </a:solidFill>
                <a:latin typeface="Lato Bold"/>
              </a:rPr>
              <a:t>FOUND ON THE ADVISING WEBSITE: </a:t>
            </a:r>
          </a:p>
          <a:p>
            <a:pPr algn="ctr">
              <a:lnSpc>
                <a:spcPts val="3683"/>
              </a:lnSpc>
            </a:pPr>
            <a:endParaRPr lang="en-US" sz="2631">
              <a:solidFill>
                <a:srgbClr val="000000"/>
              </a:solidFill>
              <a:latin typeface="Lato Bold"/>
            </a:endParaRPr>
          </a:p>
          <a:p>
            <a:pPr algn="ctr">
              <a:lnSpc>
                <a:spcPts val="3683"/>
              </a:lnSpc>
            </a:pPr>
            <a:r>
              <a:rPr lang="en-US" sz="2631">
                <a:solidFill>
                  <a:srgbClr val="000000"/>
                </a:solidFill>
                <a:latin typeface="Lato"/>
              </a:rPr>
              <a:t>ADVISOR LIST</a:t>
            </a:r>
          </a:p>
          <a:p>
            <a:pPr algn="ctr">
              <a:lnSpc>
                <a:spcPts val="4523"/>
              </a:lnSpc>
            </a:pPr>
            <a:endParaRPr lang="en-US" sz="2631">
              <a:solidFill>
                <a:srgbClr val="000000"/>
              </a:solidFill>
              <a:latin typeface="Lato"/>
            </a:endParaRPr>
          </a:p>
          <a:p>
            <a:pPr algn="ctr">
              <a:lnSpc>
                <a:spcPts val="3683"/>
              </a:lnSpc>
            </a:pPr>
            <a:r>
              <a:rPr lang="en-US" sz="2631">
                <a:solidFill>
                  <a:srgbClr val="000000"/>
                </a:solidFill>
                <a:latin typeface="Lato"/>
              </a:rPr>
              <a:t>ADVISING RESOURCES FOR STUDENTS ON WEB</a:t>
            </a:r>
          </a:p>
          <a:p>
            <a:pPr algn="ctr">
              <a:lnSpc>
                <a:spcPts val="3683"/>
              </a:lnSpc>
            </a:pPr>
            <a:endParaRPr lang="en-US" sz="2631">
              <a:solidFill>
                <a:srgbClr val="000000"/>
              </a:solidFill>
              <a:latin typeface="Lato"/>
            </a:endParaRPr>
          </a:p>
          <a:p>
            <a:pPr algn="ctr">
              <a:lnSpc>
                <a:spcPts val="3683"/>
              </a:lnSpc>
            </a:pPr>
            <a:r>
              <a:rPr lang="en-US" sz="2631">
                <a:solidFill>
                  <a:srgbClr val="000000"/>
                </a:solidFill>
                <a:latin typeface="Lato"/>
              </a:rPr>
              <a:t>TUTORIALS</a:t>
            </a:r>
          </a:p>
          <a:p>
            <a:pPr algn="ctr">
              <a:lnSpc>
                <a:spcPts val="3683"/>
              </a:lnSpc>
            </a:pPr>
            <a:endParaRPr lang="en-US" sz="2631">
              <a:solidFill>
                <a:srgbClr val="000000"/>
              </a:solidFill>
              <a:latin typeface="Lato"/>
            </a:endParaRPr>
          </a:p>
          <a:p>
            <a:pPr algn="ctr">
              <a:lnSpc>
                <a:spcPts val="3683"/>
              </a:lnSpc>
              <a:spcBef>
                <a:spcPct val="0"/>
              </a:spcBef>
            </a:pPr>
            <a:r>
              <a:rPr lang="en-US" sz="2631">
                <a:solidFill>
                  <a:srgbClr val="000000"/>
                </a:solidFill>
                <a:latin typeface="Lato"/>
              </a:rPr>
              <a:t>FAQS</a:t>
            </a:r>
          </a:p>
        </p:txBody>
      </p:sp>
      <p:sp>
        <p:nvSpPr>
          <p:cNvPr id="15" name="TextBox 15"/>
          <p:cNvSpPr txBox="1"/>
          <p:nvPr/>
        </p:nvSpPr>
        <p:spPr>
          <a:xfrm>
            <a:off x="1028700" y="8831058"/>
            <a:ext cx="8290211" cy="508180"/>
          </a:xfrm>
          <a:prstGeom prst="rect">
            <a:avLst/>
          </a:prstGeom>
        </p:spPr>
        <p:txBody>
          <a:bodyPr lIns="0" tIns="0" rIns="0" bIns="0" rtlCol="0" anchor="t">
            <a:spAutoFit/>
          </a:bodyPr>
          <a:lstStyle/>
          <a:p>
            <a:pPr algn="l">
              <a:lnSpc>
                <a:spcPts val="4015"/>
              </a:lnSpc>
              <a:spcBef>
                <a:spcPct val="0"/>
              </a:spcBef>
            </a:pPr>
            <a:r>
              <a:rPr lang="en-US" sz="2867" u="sng" dirty="0">
                <a:solidFill>
                  <a:srgbClr val="2A0947"/>
                </a:solidFill>
                <a:latin typeface="Poppins"/>
                <a:hlinkClick r:id="rId5" tooltip="http://msudenver.edu/advising"/>
              </a:rPr>
              <a:t>msudenver.edu/advising</a:t>
            </a:r>
            <a:r>
              <a:rPr lang="en-US" sz="2867" dirty="0">
                <a:solidFill>
                  <a:srgbClr val="2A0947"/>
                </a:solidFill>
                <a:latin typeface="Poppins"/>
              </a:rPr>
              <a:t> </a:t>
            </a:r>
          </a:p>
        </p:txBody>
      </p:sp>
      <p:grpSp>
        <p:nvGrpSpPr>
          <p:cNvPr id="16" name="Group 16">
            <a:extLst>
              <a:ext uri="{C183D7F6-B498-43B3-948B-1728B52AA6E4}">
                <adec:decorative xmlns:adec="http://schemas.microsoft.com/office/drawing/2017/decorative" val="1"/>
              </a:ext>
            </a:extLst>
          </p:cNvPr>
          <p:cNvGrpSpPr/>
          <p:nvPr/>
        </p:nvGrpSpPr>
        <p:grpSpPr>
          <a:xfrm>
            <a:off x="4773756" y="1028700"/>
            <a:ext cx="800100" cy="714793"/>
            <a:chOff x="0" y="0"/>
            <a:chExt cx="210726" cy="188258"/>
          </a:xfrm>
        </p:grpSpPr>
        <p:sp>
          <p:nvSpPr>
            <p:cNvPr id="17" name="Freeform 17"/>
            <p:cNvSpPr/>
            <p:nvPr/>
          </p:nvSpPr>
          <p:spPr>
            <a:xfrm>
              <a:off x="0" y="0"/>
              <a:ext cx="210726" cy="188258"/>
            </a:xfrm>
            <a:custGeom>
              <a:avLst/>
              <a:gdLst/>
              <a:ahLst/>
              <a:cxnLst/>
              <a:rect l="l" t="t" r="r" b="b"/>
              <a:pathLst>
                <a:path w="210726" h="188258">
                  <a:moveTo>
                    <a:pt x="0" y="0"/>
                  </a:moveTo>
                  <a:lnTo>
                    <a:pt x="210726" y="0"/>
                  </a:lnTo>
                  <a:lnTo>
                    <a:pt x="210726" y="188258"/>
                  </a:lnTo>
                  <a:lnTo>
                    <a:pt x="0" y="188258"/>
                  </a:lnTo>
                  <a:close/>
                </a:path>
              </a:pathLst>
            </a:custGeom>
            <a:solidFill>
              <a:srgbClr val="D11242"/>
            </a:solidFill>
          </p:spPr>
          <p:txBody>
            <a:bodyPr/>
            <a:lstStyle/>
            <a:p>
              <a:endParaRPr lang="en-US"/>
            </a:p>
          </p:txBody>
        </p:sp>
        <p:sp>
          <p:nvSpPr>
            <p:cNvPr id="18" name="TextBox 18"/>
            <p:cNvSpPr txBox="1"/>
            <p:nvPr/>
          </p:nvSpPr>
          <p:spPr>
            <a:xfrm>
              <a:off x="0" y="-47625"/>
              <a:ext cx="210726" cy="235883"/>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541</Words>
  <Application>Microsoft Macintosh PowerPoint</Application>
  <PresentationFormat>Custom</PresentationFormat>
  <Paragraphs>104</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Archivo Black</vt:lpstr>
      <vt:lpstr>League Spartan</vt:lpstr>
      <vt:lpstr>Poppins Italics</vt:lpstr>
      <vt:lpstr>Poppins Bold</vt:lpstr>
      <vt:lpstr>Arial</vt:lpstr>
      <vt:lpstr>Poppins</vt:lpstr>
      <vt:lpstr>Poppins Medium</vt:lpstr>
      <vt:lpstr>Lato</vt:lpstr>
      <vt:lpstr>Lato Bold</vt:lpstr>
      <vt:lpstr>Calibri</vt:lpstr>
      <vt:lpstr>Office Theme</vt:lpstr>
      <vt:lpstr>ADVISING</vt:lpstr>
      <vt:lpstr>Explanation of Advising Systems</vt:lpstr>
      <vt:lpstr>WHAT WE DO</vt:lpstr>
      <vt:lpstr>OUR ROLES</vt:lpstr>
      <vt:lpstr>STRATEGY, TRAINING, AND DEVELOPMENT</vt:lpstr>
      <vt:lpstr>EARLY ALERTS AND ACADEMIC STANDING</vt:lpstr>
      <vt:lpstr>NAVIGATE 360 MANAGEMENT</vt:lpstr>
      <vt:lpstr>OTHER SUPPORT</vt:lpstr>
      <vt:lpstr> RESOURCES</vt:lpstr>
      <vt:lpstr>Making Referrals and Advising Experience Screenshots</vt:lpstr>
      <vt:lpstr>Thank you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Advising Systems</dc:title>
  <cp:lastModifiedBy>Heather M. Collins</cp:lastModifiedBy>
  <cp:revision>2</cp:revision>
  <dcterms:created xsi:type="dcterms:W3CDTF">2006-08-16T00:00:00Z</dcterms:created>
  <dcterms:modified xsi:type="dcterms:W3CDTF">2024-06-28T21:03:28Z</dcterms:modified>
  <dc:identifier>DAGJcAjUNQk</dc:identifier>
</cp:coreProperties>
</file>