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91" r:id="rId2"/>
    <p:sldId id="288" r:id="rId3"/>
    <p:sldId id="290" r:id="rId4"/>
    <p:sldId id="257" r:id="rId5"/>
    <p:sldId id="275" r:id="rId6"/>
    <p:sldId id="292" r:id="rId7"/>
    <p:sldId id="276" r:id="rId8"/>
    <p:sldId id="277" r:id="rId9"/>
    <p:sldId id="278" r:id="rId10"/>
    <p:sldId id="279" r:id="rId11"/>
    <p:sldId id="280" r:id="rId12"/>
    <p:sldId id="293" r:id="rId13"/>
    <p:sldId id="281" r:id="rId14"/>
    <p:sldId id="283" r:id="rId15"/>
    <p:sldId id="282" r:id="rId16"/>
    <p:sldId id="284" r:id="rId17"/>
    <p:sldId id="28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p:scale>
          <a:sx n="60" d="100"/>
          <a:sy n="60" d="100"/>
        </p:scale>
        <p:origin x="35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12304A-7F1A-4061-90FE-5F44CD987CA5}"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1253418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298744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3650041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20633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1238407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12304A-7F1A-4061-90FE-5F44CD987CA5}"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172090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12304A-7F1A-4061-90FE-5F44CD987CA5}"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437408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12304A-7F1A-4061-90FE-5F44CD987CA5}"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938059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12304A-7F1A-4061-90FE-5F44CD987CA5}"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224070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12304A-7F1A-4061-90FE-5F44CD987CA5}"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1728871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12304A-7F1A-4061-90FE-5F44CD987CA5}"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3789371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352226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12304A-7F1A-4061-90FE-5F44CD987CA5}"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428279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12304A-7F1A-4061-90FE-5F44CD987CA5}"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3085079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2304A-7F1A-4061-90FE-5F44CD987CA5}"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2032601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39955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2304A-7F1A-4061-90FE-5F44CD987CA5}"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0C8D8-18AB-4BC7-A2D4-B1141FB5734F}" type="slidenum">
              <a:rPr lang="en-US" smtClean="0"/>
              <a:t>‹#›</a:t>
            </a:fld>
            <a:endParaRPr lang="en-US"/>
          </a:p>
        </p:txBody>
      </p:sp>
    </p:spTree>
    <p:extLst>
      <p:ext uri="{BB962C8B-B14F-4D97-AF65-F5344CB8AC3E}">
        <p14:creationId xmlns:p14="http://schemas.microsoft.com/office/powerpoint/2010/main" val="1853397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C12304A-7F1A-4061-90FE-5F44CD987CA5}" type="datetimeFigureOut">
              <a:rPr lang="en-US" smtClean="0"/>
              <a:t>10/12/2016</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B00C8D8-18AB-4BC7-A2D4-B1141FB5734F}" type="slidenum">
              <a:rPr lang="en-US" smtClean="0"/>
              <a:t>‹#›</a:t>
            </a:fld>
            <a:endParaRPr lang="en-US"/>
          </a:p>
        </p:txBody>
      </p:sp>
    </p:spTree>
    <p:extLst>
      <p:ext uri="{BB962C8B-B14F-4D97-AF65-F5344CB8AC3E}">
        <p14:creationId xmlns:p14="http://schemas.microsoft.com/office/powerpoint/2010/main" val="176862166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e7EBxYF75qI&amp;feature=youtu.b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4763" y="4763"/>
            <a:ext cx="46037" cy="46037"/>
          </a:xfrm>
          <a:prstGeom prst="ellipse">
            <a:avLst/>
          </a:prstGeom>
          <a:solidFill>
            <a:srgbClr val="000000"/>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 name="Title 1"/>
          <p:cNvSpPr txBox="1">
            <a:spLocks/>
          </p:cNvSpPr>
          <p:nvPr/>
        </p:nvSpPr>
        <p:spPr>
          <a:xfrm>
            <a:off x="2347145" y="859580"/>
            <a:ext cx="7208235" cy="246667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8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3600"/>
              <a:t>Developing and Implementing </a:t>
            </a:r>
            <a:br>
              <a:rPr lang="en-US" sz="3600"/>
            </a:br>
            <a:r>
              <a:rPr lang="en-US" sz="3600"/>
              <a:t>an Indigenous Language Immersion Lesson Plan</a:t>
            </a:r>
            <a:endParaRPr lang="en-US" sz="3600" dirty="0"/>
          </a:p>
        </p:txBody>
      </p:sp>
      <p:cxnSp>
        <p:nvCxnSpPr>
          <p:cNvPr id="7" name="Straight Connector 6"/>
          <p:cNvCxnSpPr/>
          <p:nvPr/>
        </p:nvCxnSpPr>
        <p:spPr>
          <a:xfrm>
            <a:off x="2159193" y="4114800"/>
            <a:ext cx="7584141" cy="13447"/>
          </a:xfrm>
          <a:prstGeom prst="line">
            <a:avLst/>
          </a:prstGeom>
        </p:spPr>
        <p:style>
          <a:lnRef idx="1">
            <a:schemeClr val="accent1"/>
          </a:lnRef>
          <a:fillRef idx="0">
            <a:schemeClr val="accent1"/>
          </a:fillRef>
          <a:effectRef idx="0">
            <a:schemeClr val="accent1"/>
          </a:effectRef>
          <a:fontRef idx="minor">
            <a:schemeClr val="tx1"/>
          </a:fontRef>
        </p:style>
      </p:cxnSp>
      <p:sp>
        <p:nvSpPr>
          <p:cNvPr id="8" name="Subtitle 2"/>
          <p:cNvSpPr>
            <a:spLocks noGrp="1"/>
          </p:cNvSpPr>
          <p:nvPr>
            <p:ph type="subTitle" idx="1"/>
          </p:nvPr>
        </p:nvSpPr>
        <p:spPr>
          <a:xfrm>
            <a:off x="968363" y="4560069"/>
            <a:ext cx="4982900" cy="1505880"/>
          </a:xfrm>
        </p:spPr>
        <p:txBody>
          <a:bodyPr>
            <a:noAutofit/>
          </a:bodyPr>
          <a:lstStyle/>
          <a:p>
            <a:r>
              <a:rPr lang="en-US" sz="1900" dirty="0"/>
              <a:t>Dr. Martin Reinhardt</a:t>
            </a:r>
          </a:p>
          <a:p>
            <a:r>
              <a:rPr lang="en-US" sz="1900" dirty="0"/>
              <a:t>Chair/Associate Professor</a:t>
            </a:r>
          </a:p>
          <a:p>
            <a:r>
              <a:rPr lang="en-US" sz="1900" dirty="0"/>
              <a:t>Native American Studies</a:t>
            </a:r>
          </a:p>
          <a:p>
            <a:r>
              <a:rPr lang="en-US" sz="1900" dirty="0"/>
              <a:t>Northern Michigan University</a:t>
            </a:r>
          </a:p>
        </p:txBody>
      </p:sp>
      <p:sp>
        <p:nvSpPr>
          <p:cNvPr id="9" name="Subtitle 2"/>
          <p:cNvSpPr txBox="1">
            <a:spLocks/>
          </p:cNvSpPr>
          <p:nvPr/>
        </p:nvSpPr>
        <p:spPr>
          <a:xfrm>
            <a:off x="5951263" y="4561017"/>
            <a:ext cx="5355465" cy="15058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900" dirty="0"/>
              <a:t>Dr. Jioanna Carjuzaa</a:t>
            </a:r>
          </a:p>
          <a:p>
            <a:r>
              <a:rPr lang="en-US" sz="1900" dirty="0"/>
              <a:t>Executive Director of the Center for Bilingual and Multicultural Education</a:t>
            </a:r>
          </a:p>
          <a:p>
            <a:r>
              <a:rPr lang="en-US" sz="1900" dirty="0"/>
              <a:t>Associate Professor</a:t>
            </a:r>
          </a:p>
          <a:p>
            <a:r>
              <a:rPr lang="en-US" sz="1900" dirty="0"/>
              <a:t>Montana State University</a:t>
            </a:r>
          </a:p>
        </p:txBody>
      </p:sp>
    </p:spTree>
    <p:extLst>
      <p:ext uri="{BB962C8B-B14F-4D97-AF65-F5344CB8AC3E}">
        <p14:creationId xmlns:p14="http://schemas.microsoft.com/office/powerpoint/2010/main" val="1312380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Components Cont.</a:t>
            </a:r>
          </a:p>
        </p:txBody>
      </p:sp>
      <p:sp>
        <p:nvSpPr>
          <p:cNvPr id="3" name="Content Placeholder 2"/>
          <p:cNvSpPr>
            <a:spLocks noGrp="1"/>
          </p:cNvSpPr>
          <p:nvPr>
            <p:ph idx="1"/>
          </p:nvPr>
        </p:nvSpPr>
        <p:spPr>
          <a:xfrm>
            <a:off x="913795" y="2096063"/>
            <a:ext cx="10353762" cy="4264979"/>
          </a:xfrm>
        </p:spPr>
        <p:txBody>
          <a:bodyPr/>
          <a:lstStyle/>
          <a:p>
            <a:r>
              <a:rPr lang="en-US" dirty="0">
                <a:solidFill>
                  <a:srgbClr val="FF0000"/>
                </a:solidFill>
              </a:rPr>
              <a:t>6. Assignments and Reminders of Assignments </a:t>
            </a:r>
            <a:r>
              <a:rPr lang="en-US" dirty="0">
                <a:solidFill>
                  <a:srgbClr val="FFFF00"/>
                </a:solidFill>
              </a:rPr>
              <a:t>(page 191):</a:t>
            </a:r>
            <a:endParaRPr lang="en-US" dirty="0"/>
          </a:p>
          <a:p>
            <a:pPr lvl="1"/>
            <a:r>
              <a:rPr lang="en-US" dirty="0"/>
              <a:t>Possible homework assignments related to this lesson:</a:t>
            </a:r>
          </a:p>
          <a:p>
            <a:pPr lvl="2"/>
            <a:r>
              <a:rPr lang="en-US" dirty="0"/>
              <a:t>Make your own medicine wheel at home with your family. </a:t>
            </a:r>
          </a:p>
          <a:p>
            <a:pPr lvl="2"/>
            <a:r>
              <a:rPr lang="en-US" dirty="0"/>
              <a:t>Teach someone the Anishinaabemowin words you remember.</a:t>
            </a:r>
          </a:p>
          <a:p>
            <a:pPr lvl="2"/>
            <a:r>
              <a:rPr lang="en-US" dirty="0"/>
              <a:t>Make a calendar of events that happened last week using an Anishinaabe timeline. </a:t>
            </a:r>
          </a:p>
          <a:p>
            <a:pPr lvl="2"/>
            <a:r>
              <a:rPr lang="en-US" dirty="0"/>
              <a:t>Practice saying I saw you, I see you, and I will see you in Anishinaabemowin by talking to yourself in the mirror each day.</a:t>
            </a:r>
          </a:p>
        </p:txBody>
      </p:sp>
    </p:spTree>
    <p:extLst>
      <p:ext uri="{BB962C8B-B14F-4D97-AF65-F5344CB8AC3E}">
        <p14:creationId xmlns:p14="http://schemas.microsoft.com/office/powerpoint/2010/main" val="3919123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Components Cont.</a:t>
            </a:r>
          </a:p>
        </p:txBody>
      </p:sp>
      <p:sp>
        <p:nvSpPr>
          <p:cNvPr id="3" name="Content Placeholder 2"/>
          <p:cNvSpPr>
            <a:spLocks noGrp="1"/>
          </p:cNvSpPr>
          <p:nvPr>
            <p:ph idx="1"/>
          </p:nvPr>
        </p:nvSpPr>
        <p:spPr>
          <a:xfrm>
            <a:off x="913795" y="1568824"/>
            <a:ext cx="10353762" cy="617785"/>
          </a:xfrm>
        </p:spPr>
        <p:txBody>
          <a:bodyPr>
            <a:normAutofit/>
          </a:bodyPr>
          <a:lstStyle/>
          <a:p>
            <a:r>
              <a:rPr lang="en-US" dirty="0">
                <a:solidFill>
                  <a:srgbClr val="FF0000"/>
                </a:solidFill>
              </a:rPr>
              <a:t>7. Materials and Equipment Needed </a:t>
            </a:r>
            <a:r>
              <a:rPr lang="en-US" dirty="0">
                <a:solidFill>
                  <a:srgbClr val="FFFF00"/>
                </a:solidFill>
              </a:rPr>
              <a:t>(page 192):</a:t>
            </a:r>
          </a:p>
          <a:p>
            <a:endParaRPr lang="en-US" dirty="0"/>
          </a:p>
        </p:txBody>
      </p:sp>
      <p:sp>
        <p:nvSpPr>
          <p:cNvPr id="4" name="Rectangle 3"/>
          <p:cNvSpPr/>
          <p:nvPr/>
        </p:nvSpPr>
        <p:spPr>
          <a:xfrm>
            <a:off x="913794" y="1935921"/>
            <a:ext cx="10353762" cy="4832092"/>
          </a:xfrm>
          <a:prstGeom prst="rect">
            <a:avLst/>
          </a:prstGeom>
        </p:spPr>
        <p:txBody>
          <a:bodyPr wrap="square" numCol="2">
            <a:spAutoFit/>
          </a:bodyPr>
          <a:lstStyle/>
          <a:p>
            <a:pPr lvl="1"/>
            <a:r>
              <a:rPr lang="en-US" dirty="0"/>
              <a:t>PowerPoint slides for:</a:t>
            </a:r>
          </a:p>
          <a:p>
            <a:pPr lvl="2"/>
            <a:r>
              <a:rPr lang="en-US" dirty="0"/>
              <a:t>Expectations (what to do)</a:t>
            </a:r>
          </a:p>
          <a:p>
            <a:pPr lvl="2"/>
            <a:r>
              <a:rPr lang="en-US" dirty="0"/>
              <a:t>Image of compass</a:t>
            </a:r>
          </a:p>
          <a:p>
            <a:pPr lvl="2"/>
            <a:r>
              <a:rPr lang="en-US" dirty="0"/>
              <a:t>Medicine wheel with </a:t>
            </a:r>
            <a:r>
              <a:rPr lang="en-US" dirty="0" err="1"/>
              <a:t>Anishinaabemowin</a:t>
            </a:r>
            <a:r>
              <a:rPr lang="en-US" dirty="0"/>
              <a:t> terms</a:t>
            </a:r>
          </a:p>
          <a:p>
            <a:pPr lvl="2"/>
            <a:r>
              <a:rPr lang="en-US" dirty="0" err="1"/>
              <a:t>Anishinaabemowin</a:t>
            </a:r>
            <a:r>
              <a:rPr lang="en-US" dirty="0"/>
              <a:t> terms for drawing a medicine wheel</a:t>
            </a:r>
          </a:p>
          <a:p>
            <a:pPr lvl="2"/>
            <a:r>
              <a:rPr lang="en-US" dirty="0"/>
              <a:t>Images of a clock and monthly/annual calendars</a:t>
            </a:r>
          </a:p>
          <a:p>
            <a:pPr lvl="2"/>
            <a:r>
              <a:rPr lang="en-US" dirty="0" err="1"/>
              <a:t>Anishinaabe</a:t>
            </a:r>
            <a:r>
              <a:rPr lang="en-US" dirty="0"/>
              <a:t> timeline (spiral) with days of a week</a:t>
            </a:r>
          </a:p>
          <a:p>
            <a:pPr lvl="2"/>
            <a:r>
              <a:rPr lang="en-US" dirty="0" err="1"/>
              <a:t>Anishinaabemowin</a:t>
            </a:r>
            <a:r>
              <a:rPr lang="en-US" dirty="0"/>
              <a:t> terms for drawing a timeline with image of a birthday cake</a:t>
            </a:r>
          </a:p>
          <a:p>
            <a:pPr lvl="2"/>
            <a:r>
              <a:rPr lang="en-US" dirty="0"/>
              <a:t>Asking the question “What did they do yesterday” in </a:t>
            </a:r>
            <a:r>
              <a:rPr lang="en-US" dirty="0" err="1"/>
              <a:t>Anishinaabemowin</a:t>
            </a:r>
            <a:endParaRPr lang="en-US" dirty="0"/>
          </a:p>
          <a:p>
            <a:pPr lvl="2"/>
            <a:r>
              <a:rPr lang="en-US" dirty="0"/>
              <a:t>Saying “I saw you, I see you, and I will see you” in </a:t>
            </a:r>
            <a:r>
              <a:rPr lang="en-US" dirty="0" err="1"/>
              <a:t>Anishinaabemowin</a:t>
            </a:r>
            <a:endParaRPr lang="en-US" dirty="0"/>
          </a:p>
          <a:p>
            <a:pPr lvl="1"/>
            <a:r>
              <a:rPr lang="en-US" dirty="0"/>
              <a:t>Audiovisual: </a:t>
            </a:r>
          </a:p>
          <a:p>
            <a:pPr lvl="2"/>
            <a:r>
              <a:rPr lang="en-US" dirty="0"/>
              <a:t>-computer with Internet access</a:t>
            </a:r>
          </a:p>
          <a:p>
            <a:pPr lvl="2"/>
            <a:r>
              <a:rPr lang="en-US" dirty="0"/>
              <a:t>-projector with screen</a:t>
            </a:r>
          </a:p>
          <a:p>
            <a:pPr lvl="1"/>
            <a:r>
              <a:rPr lang="en-US" dirty="0"/>
              <a:t>Other:</a:t>
            </a:r>
          </a:p>
          <a:p>
            <a:pPr lvl="2"/>
            <a:r>
              <a:rPr lang="en-US" dirty="0"/>
              <a:t>-construction paper</a:t>
            </a:r>
          </a:p>
          <a:p>
            <a:pPr lvl="2"/>
            <a:r>
              <a:rPr lang="en-US" dirty="0"/>
              <a:t>-crayons/colored pencils</a:t>
            </a:r>
          </a:p>
          <a:p>
            <a:pPr lvl="2"/>
            <a:r>
              <a:rPr lang="en-US" dirty="0"/>
              <a:t>-whiteboard/dry erase markers</a:t>
            </a:r>
          </a:p>
          <a:p>
            <a:pPr lvl="2"/>
            <a:r>
              <a:rPr lang="en-US" dirty="0"/>
              <a:t>-Medicine wheel wall hanging</a:t>
            </a:r>
          </a:p>
        </p:txBody>
      </p:sp>
    </p:spTree>
    <p:extLst>
      <p:ext uri="{BB962C8B-B14F-4D97-AF65-F5344CB8AC3E}">
        <p14:creationId xmlns:p14="http://schemas.microsoft.com/office/powerpoint/2010/main" val="819241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2096064"/>
            <a:ext cx="10353762" cy="4172214"/>
          </a:xfrm>
        </p:spPr>
        <p:txBody>
          <a:bodyPr/>
          <a:lstStyle/>
          <a:p>
            <a:r>
              <a:rPr lang="en-US" dirty="0">
                <a:solidFill>
                  <a:srgbClr val="FF0000"/>
                </a:solidFill>
              </a:rPr>
              <a:t>8. Accommodations for Students with Special Needs </a:t>
            </a:r>
            <a:r>
              <a:rPr lang="en-US" dirty="0">
                <a:solidFill>
                  <a:srgbClr val="FF6600"/>
                </a:solidFill>
              </a:rPr>
              <a:t>(Specifically describe what you plan to do to ensure the success of each and every one of your students who is identified as having special needs.) </a:t>
            </a:r>
            <a:r>
              <a:rPr lang="en-US" dirty="0">
                <a:solidFill>
                  <a:srgbClr val="FFFF00"/>
                </a:solidFill>
              </a:rPr>
              <a:t>(page 192; see chapter 3):</a:t>
            </a:r>
          </a:p>
          <a:p>
            <a:pPr lvl="1"/>
            <a:r>
              <a:rPr lang="en-US" dirty="0"/>
              <a:t>Talented and Gifted (TAG) </a:t>
            </a:r>
          </a:p>
          <a:p>
            <a:pPr lvl="2"/>
            <a:r>
              <a:rPr lang="en-US" dirty="0"/>
              <a:t>TSWBAT display and explain their individual medicine wheel to the class in a short presentation using the terms learned in this </a:t>
            </a:r>
            <a:r>
              <a:rPr lang="en-US" dirty="0" err="1"/>
              <a:t>Anishinaabe</a:t>
            </a:r>
            <a:r>
              <a:rPr lang="en-US" dirty="0"/>
              <a:t> lesson supported by English.</a:t>
            </a:r>
          </a:p>
          <a:p>
            <a:pPr lvl="2"/>
            <a:r>
              <a:rPr lang="en-US" dirty="0"/>
              <a:t>TSWBAT research varying medicine wheels using the Internet, take a virtual tour of the Bighorn Medicine Wheel in Wyoming, and compare and contrast the Ojibway and Plains Indians medicine wheels.</a:t>
            </a:r>
          </a:p>
        </p:txBody>
      </p:sp>
      <p:sp>
        <p:nvSpPr>
          <p:cNvPr id="4" name="Title 1"/>
          <p:cNvSpPr>
            <a:spLocks noGrp="1"/>
          </p:cNvSpPr>
          <p:nvPr>
            <p:ph type="title"/>
          </p:nvPr>
        </p:nvSpPr>
        <p:spPr/>
        <p:txBody>
          <a:bodyPr/>
          <a:lstStyle/>
          <a:p>
            <a:r>
              <a:rPr lang="en-US" dirty="0"/>
              <a:t>Example Components Cont.</a:t>
            </a:r>
          </a:p>
        </p:txBody>
      </p:sp>
    </p:spTree>
    <p:extLst>
      <p:ext uri="{BB962C8B-B14F-4D97-AF65-F5344CB8AC3E}">
        <p14:creationId xmlns:p14="http://schemas.microsoft.com/office/powerpoint/2010/main" val="2482538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78296"/>
            <a:ext cx="10353761" cy="1326321"/>
          </a:xfrm>
        </p:spPr>
        <p:txBody>
          <a:bodyPr/>
          <a:lstStyle/>
          <a:p>
            <a:r>
              <a:rPr lang="en-US" dirty="0"/>
              <a:t>Example Components Cont.</a:t>
            </a:r>
          </a:p>
        </p:txBody>
      </p:sp>
      <p:sp>
        <p:nvSpPr>
          <p:cNvPr id="3" name="Content Placeholder 2"/>
          <p:cNvSpPr>
            <a:spLocks noGrp="1"/>
          </p:cNvSpPr>
          <p:nvPr>
            <p:ph idx="1"/>
          </p:nvPr>
        </p:nvSpPr>
        <p:spPr>
          <a:xfrm>
            <a:off x="913795" y="1819835"/>
            <a:ext cx="10353762" cy="4823011"/>
          </a:xfrm>
        </p:spPr>
        <p:txBody>
          <a:bodyPr>
            <a:normAutofit/>
          </a:bodyPr>
          <a:lstStyle/>
          <a:p>
            <a:r>
              <a:rPr lang="en-US" dirty="0">
                <a:solidFill>
                  <a:srgbClr val="FF0000"/>
                </a:solidFill>
              </a:rPr>
              <a:t>9. Assessment of Student Learning </a:t>
            </a:r>
            <a:r>
              <a:rPr lang="en-US" dirty="0">
                <a:solidFill>
                  <a:srgbClr val="FF6600"/>
                </a:solidFill>
              </a:rPr>
              <a:t>(This needs to be tied directly to instructional objectives) </a:t>
            </a:r>
            <a:r>
              <a:rPr lang="en-US" dirty="0">
                <a:solidFill>
                  <a:srgbClr val="FFFF00"/>
                </a:solidFill>
              </a:rPr>
              <a:t>(page 193):</a:t>
            </a:r>
          </a:p>
          <a:p>
            <a:pPr lvl="1"/>
            <a:r>
              <a:rPr lang="en-US" dirty="0"/>
              <a:t>Anishinaabemowin Immersion Lesson Assessment Rubric. </a:t>
            </a:r>
          </a:p>
          <a:p>
            <a:r>
              <a:rPr lang="en-US" dirty="0">
                <a:solidFill>
                  <a:srgbClr val="FF0000"/>
                </a:solidFill>
              </a:rPr>
              <a:t>10. Reflection/Evaluation</a:t>
            </a:r>
            <a:r>
              <a:rPr lang="en-US" dirty="0"/>
              <a:t> </a:t>
            </a:r>
            <a:r>
              <a:rPr lang="en-US" dirty="0">
                <a:solidFill>
                  <a:srgbClr val="FF6600"/>
                </a:solidFill>
              </a:rPr>
              <a:t>(Discuss the relative success or failure of your lesson) </a:t>
            </a:r>
            <a:r>
              <a:rPr lang="en-US" dirty="0">
                <a:solidFill>
                  <a:srgbClr val="FFFF00"/>
                </a:solidFill>
              </a:rPr>
              <a:t>(page 193):</a:t>
            </a:r>
          </a:p>
          <a:p>
            <a:pPr lvl="1"/>
            <a:r>
              <a:rPr lang="en-US" dirty="0"/>
              <a:t>Reflective Thoughts about Lesson:</a:t>
            </a:r>
          </a:p>
          <a:p>
            <a:pPr lvl="1"/>
            <a:r>
              <a:rPr lang="en-US" dirty="0"/>
              <a:t>Suggestions for Revision:</a:t>
            </a:r>
          </a:p>
          <a:p>
            <a:r>
              <a:rPr lang="en-US" dirty="0">
                <a:solidFill>
                  <a:srgbClr val="FF0000"/>
                </a:solidFill>
              </a:rPr>
              <a:t>11. References</a:t>
            </a:r>
            <a:r>
              <a:rPr lang="en-US" dirty="0"/>
              <a:t>:</a:t>
            </a:r>
          </a:p>
          <a:p>
            <a:pPr lvl="1"/>
            <a:r>
              <a:rPr lang="en-US" dirty="0"/>
              <a:t>Michigan Department of Education. (2007). Social studies grade level content expectations: Grades K-8.</a:t>
            </a:r>
          </a:p>
          <a:p>
            <a:pPr lvl="1"/>
            <a:r>
              <a:rPr lang="en-US" dirty="0"/>
              <a:t>http://www.michigan.gov/mde/0,4615,7-140-28753_38684_28761---,00.html</a:t>
            </a:r>
          </a:p>
          <a:p>
            <a:endParaRPr lang="en-US" dirty="0"/>
          </a:p>
          <a:p>
            <a:endParaRPr lang="en-US" dirty="0"/>
          </a:p>
        </p:txBody>
      </p:sp>
    </p:spTree>
    <p:extLst>
      <p:ext uri="{BB962C8B-B14F-4D97-AF65-F5344CB8AC3E}">
        <p14:creationId xmlns:p14="http://schemas.microsoft.com/office/powerpoint/2010/main" val="787326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Questions/Answers</a:t>
            </a:r>
          </a:p>
        </p:txBody>
      </p:sp>
      <p:sp>
        <p:nvSpPr>
          <p:cNvPr id="3" name="Content Placeholder 2"/>
          <p:cNvSpPr>
            <a:spLocks noGrp="1"/>
          </p:cNvSpPr>
          <p:nvPr>
            <p:ph idx="1"/>
          </p:nvPr>
        </p:nvSpPr>
        <p:spPr/>
        <p:txBody>
          <a:bodyPr/>
          <a:lstStyle/>
          <a:p>
            <a:r>
              <a:rPr lang="en-US" dirty="0"/>
              <a:t>If you have any questions for the presenters about the previous slides go ahead and ask them now. </a:t>
            </a:r>
          </a:p>
          <a:p>
            <a:endParaRPr lang="en-US" dirty="0"/>
          </a:p>
          <a:p>
            <a:r>
              <a:rPr lang="en-US" dirty="0"/>
              <a:t>You may type them into the chat box, or unmute your speaker and ask them verbally. </a:t>
            </a:r>
          </a:p>
        </p:txBody>
      </p:sp>
    </p:spTree>
    <p:extLst>
      <p:ext uri="{BB962C8B-B14F-4D97-AF65-F5344CB8AC3E}">
        <p14:creationId xmlns:p14="http://schemas.microsoft.com/office/powerpoint/2010/main" val="1165185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Break Time</a:t>
            </a:r>
          </a:p>
        </p:txBody>
      </p:sp>
      <p:sp>
        <p:nvSpPr>
          <p:cNvPr id="3" name="Content Placeholder 2"/>
          <p:cNvSpPr>
            <a:spLocks noGrp="1"/>
          </p:cNvSpPr>
          <p:nvPr>
            <p:ph idx="1"/>
          </p:nvPr>
        </p:nvSpPr>
        <p:spPr/>
        <p:txBody>
          <a:bodyPr/>
          <a:lstStyle/>
          <a:p>
            <a:r>
              <a:rPr lang="en-US" dirty="0"/>
              <a:t>Let’s take a 5 minute break and when we return we will </a:t>
            </a:r>
            <a:r>
              <a:rPr lang="en-US" dirty="0" smtClean="0"/>
              <a:t>discuss </a:t>
            </a:r>
            <a:r>
              <a:rPr lang="en-US" dirty="0"/>
              <a:t>the implementation of the lesson plan.</a:t>
            </a:r>
          </a:p>
          <a:p>
            <a:endParaRPr lang="en-US" dirty="0"/>
          </a:p>
          <a:p>
            <a:r>
              <a:rPr lang="en-US" dirty="0"/>
              <a:t>Anishinaabe </a:t>
            </a:r>
            <a:r>
              <a:rPr lang="en-US" dirty="0" err="1"/>
              <a:t>Bimaadiziwin</a:t>
            </a:r>
            <a:r>
              <a:rPr lang="en-US" dirty="0"/>
              <a:t> Video with Barbara Nolan</a:t>
            </a:r>
          </a:p>
          <a:p>
            <a:endParaRPr lang="en-US" dirty="0"/>
          </a:p>
          <a:p>
            <a:r>
              <a:rPr lang="en-US" dirty="0">
                <a:hlinkClick r:id="rId2"/>
              </a:rPr>
              <a:t>https://www.youtube.com/watch?v=e7EBxYF75qI&amp;feature=youtu.be</a:t>
            </a:r>
            <a:endParaRPr lang="en-US" dirty="0"/>
          </a:p>
          <a:p>
            <a:endParaRPr lang="en-US" dirty="0"/>
          </a:p>
          <a:p>
            <a:endParaRPr lang="en-US" dirty="0"/>
          </a:p>
        </p:txBody>
      </p:sp>
    </p:spTree>
    <p:extLst>
      <p:ext uri="{BB962C8B-B14F-4D97-AF65-F5344CB8AC3E}">
        <p14:creationId xmlns:p14="http://schemas.microsoft.com/office/powerpoint/2010/main" val="1360225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Discussion</a:t>
            </a:r>
          </a:p>
        </p:txBody>
      </p:sp>
      <p:sp>
        <p:nvSpPr>
          <p:cNvPr id="3" name="Content Placeholder 2"/>
          <p:cNvSpPr>
            <a:spLocks noGrp="1"/>
          </p:cNvSpPr>
          <p:nvPr>
            <p:ph idx="1"/>
          </p:nvPr>
        </p:nvSpPr>
        <p:spPr/>
        <p:txBody>
          <a:bodyPr/>
          <a:lstStyle/>
          <a:p>
            <a:r>
              <a:rPr lang="en-US" dirty="0"/>
              <a:t>How closely did the lesson follow the lesson plan?</a:t>
            </a:r>
          </a:p>
          <a:p>
            <a:endParaRPr lang="en-US" dirty="0"/>
          </a:p>
          <a:p>
            <a:r>
              <a:rPr lang="en-US" dirty="0"/>
              <a:t>What are some other ideas that you have for teaching about the geography or history in a Indigenous language immersion educational environment?</a:t>
            </a:r>
          </a:p>
          <a:p>
            <a:endParaRPr lang="en-US" dirty="0"/>
          </a:p>
          <a:p>
            <a:r>
              <a:rPr lang="en-US" dirty="0"/>
              <a:t>Other insights or questions?</a:t>
            </a:r>
          </a:p>
          <a:p>
            <a:endParaRPr lang="en-US" dirty="0"/>
          </a:p>
          <a:p>
            <a:endParaRPr lang="en-US" dirty="0"/>
          </a:p>
        </p:txBody>
      </p:sp>
    </p:spTree>
    <p:extLst>
      <p:ext uri="{BB962C8B-B14F-4D97-AF65-F5344CB8AC3E}">
        <p14:creationId xmlns:p14="http://schemas.microsoft.com/office/powerpoint/2010/main" val="3117193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120" y="502024"/>
            <a:ext cx="10353761" cy="5853953"/>
          </a:xfrm>
        </p:spPr>
        <p:txBody>
          <a:bodyPr>
            <a:noAutofit/>
          </a:bodyPr>
          <a:lstStyle/>
          <a:p>
            <a:r>
              <a:rPr lang="en-US" sz="4000" dirty="0" err="1"/>
              <a:t>Miigwech</a:t>
            </a:r>
            <a:r>
              <a:rPr lang="en-US" sz="4000" dirty="0"/>
              <a:t> (Thank you)</a:t>
            </a:r>
          </a:p>
        </p:txBody>
      </p:sp>
    </p:spTree>
    <p:extLst>
      <p:ext uri="{BB962C8B-B14F-4D97-AF65-F5344CB8AC3E}">
        <p14:creationId xmlns:p14="http://schemas.microsoft.com/office/powerpoint/2010/main" val="61363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the Presenters</a:t>
            </a:r>
          </a:p>
        </p:txBody>
      </p:sp>
      <p:sp>
        <p:nvSpPr>
          <p:cNvPr id="3" name="Content Placeholder 2"/>
          <p:cNvSpPr>
            <a:spLocks noGrp="1"/>
          </p:cNvSpPr>
          <p:nvPr>
            <p:ph idx="1"/>
          </p:nvPr>
        </p:nvSpPr>
        <p:spPr>
          <a:xfrm>
            <a:off x="279185" y="1825624"/>
            <a:ext cx="3320552" cy="4703964"/>
          </a:xfrm>
        </p:spPr>
        <p:txBody>
          <a:bodyPr>
            <a:normAutofit fontScale="70000" lnSpcReduction="20000"/>
          </a:bodyPr>
          <a:lstStyle/>
          <a:p>
            <a:pPr marL="0" indent="0">
              <a:buNone/>
            </a:pPr>
            <a:r>
              <a:rPr lang="en-US" sz="3100" dirty="0"/>
              <a:t>Dr. Martin Reinhardt </a:t>
            </a:r>
          </a:p>
          <a:p>
            <a:pPr marL="0" indent="0">
              <a:buNone/>
            </a:pPr>
            <a:r>
              <a:rPr lang="en-US" sz="2600" dirty="0"/>
              <a:t>Marty is an Anishinaabe Ojibway citizen of the Sault Ste. Marie Tribe of Chippewa Indians from Michigan. He has a Ph.D. in Educational Leadership from the Pennsylvania State University, where his doctoral research focused on Indian education and the law with a special focus on treaty educational provisions. His current research focuses on revitalization of traditional Indian education systems. </a:t>
            </a:r>
          </a:p>
        </p:txBody>
      </p:sp>
      <p:sp>
        <p:nvSpPr>
          <p:cNvPr id="4" name="Content Placeholder 2"/>
          <p:cNvSpPr txBox="1">
            <a:spLocks/>
          </p:cNvSpPr>
          <p:nvPr/>
        </p:nvSpPr>
        <p:spPr>
          <a:xfrm>
            <a:off x="5686055" y="1825624"/>
            <a:ext cx="3885707" cy="4935783"/>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8800" dirty="0"/>
              <a:t>Dr. </a:t>
            </a:r>
            <a:r>
              <a:rPr lang="en-US" sz="8800" dirty="0" err="1"/>
              <a:t>Jioanna</a:t>
            </a:r>
            <a:r>
              <a:rPr lang="en-US" sz="8800" dirty="0"/>
              <a:t> </a:t>
            </a:r>
            <a:r>
              <a:rPr lang="en-US" sz="8800" dirty="0" err="1"/>
              <a:t>Carjuzaa</a:t>
            </a:r>
            <a:endParaRPr lang="en-US" sz="8800" dirty="0"/>
          </a:p>
          <a:p>
            <a:pPr marL="0" indent="0">
              <a:lnSpc>
                <a:spcPct val="120000"/>
              </a:lnSpc>
              <a:buNone/>
            </a:pPr>
            <a:r>
              <a:rPr lang="en-US" sz="6000" dirty="0" err="1"/>
              <a:t>Jioanna</a:t>
            </a:r>
            <a:r>
              <a:rPr lang="en-US" sz="6000" dirty="0"/>
              <a:t> holds a Ph.D. in Multicultural, Social and Bilingual Foundations of Education from the University of Colorado-Boulder. At MSU she serves as the Executive Director of the Center for Bilingual and Multicultural Education. She is grateful to serve as the facilitator for IEFA professional development opportunities, as the co-advisor to American Indian Council, and as the faculty advisor for </a:t>
            </a:r>
            <a:r>
              <a:rPr lang="en-US" sz="6000" dirty="0" err="1"/>
              <a:t>Wanji</a:t>
            </a:r>
            <a:r>
              <a:rPr lang="en-US" sz="6000" dirty="0"/>
              <a:t> </a:t>
            </a:r>
            <a:r>
              <a:rPr lang="en-US" sz="6000" dirty="0" err="1"/>
              <a:t>Oyate</a:t>
            </a:r>
            <a:r>
              <a:rPr lang="en-US" sz="6000" dirty="0"/>
              <a:t> Education Cohort for Native students pursuing teaching careers. She is lead-author of </a:t>
            </a:r>
            <a:r>
              <a:rPr lang="en-US" sz="6000" i="1" dirty="0"/>
              <a:t>Teaching in the Middle and Secondary Schools</a:t>
            </a:r>
            <a:r>
              <a:rPr lang="en-US" sz="6000" dirty="0"/>
              <a:t>, Pearson's leading methodology textbook which is now in its 11th edition. She was the recipient of the 2013 G. </a:t>
            </a:r>
            <a:r>
              <a:rPr lang="en-US" sz="6000" dirty="0" err="1"/>
              <a:t>Pritchy</a:t>
            </a:r>
            <a:r>
              <a:rPr lang="en-US" sz="6000" dirty="0"/>
              <a:t> Smith Multicultural Educator of the Year Award. </a:t>
            </a:r>
          </a:p>
        </p:txBody>
      </p:sp>
      <p:pic>
        <p:nvPicPr>
          <p:cNvPr id="1026" name="Picture 2" descr="Jioanna Carjuzaa"/>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032"/>
          <a:stretch/>
        </p:blipFill>
        <p:spPr bwMode="auto">
          <a:xfrm>
            <a:off x="9571762" y="2889639"/>
            <a:ext cx="2358491" cy="19911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86475" y="2813032"/>
            <a:ext cx="1680796" cy="2144331"/>
          </a:xfrm>
          <a:prstGeom prst="rect">
            <a:avLst/>
          </a:prstGeom>
        </p:spPr>
      </p:pic>
    </p:spTree>
    <p:extLst>
      <p:ext uri="{BB962C8B-B14F-4D97-AF65-F5344CB8AC3E}">
        <p14:creationId xmlns:p14="http://schemas.microsoft.com/office/powerpoint/2010/main" val="2707933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291" y="291548"/>
            <a:ext cx="10353761" cy="1326321"/>
          </a:xfrm>
        </p:spPr>
        <p:txBody>
          <a:bodyPr/>
          <a:lstStyle/>
          <a:p>
            <a:r>
              <a:rPr lang="en-US" dirty="0"/>
              <a:t>Introduction of </a:t>
            </a:r>
            <a:r>
              <a:rPr lang="en-US" dirty="0" err="1"/>
              <a:t>TextBook</a:t>
            </a:r>
            <a:endParaRPr lang="en-US" dirty="0"/>
          </a:p>
        </p:txBody>
      </p:sp>
      <p:sp>
        <p:nvSpPr>
          <p:cNvPr id="3" name="Content Placeholder 2"/>
          <p:cNvSpPr>
            <a:spLocks noGrp="1"/>
          </p:cNvSpPr>
          <p:nvPr>
            <p:ph idx="1"/>
          </p:nvPr>
        </p:nvSpPr>
        <p:spPr>
          <a:xfrm>
            <a:off x="1046214" y="1760637"/>
            <a:ext cx="4442012" cy="4351338"/>
          </a:xfrm>
        </p:spPr>
        <p:txBody>
          <a:bodyPr>
            <a:noAutofit/>
          </a:bodyPr>
          <a:lstStyle/>
          <a:p>
            <a:pPr marL="0" indent="0">
              <a:buNone/>
            </a:pPr>
            <a:r>
              <a:rPr lang="en-US" sz="1400" dirty="0"/>
              <a:t>Now in its 11th edition, </a:t>
            </a:r>
            <a:r>
              <a:rPr lang="en-US" sz="1400" i="1" dirty="0"/>
              <a:t>Teaching in the Middle and Secondary Schools</a:t>
            </a:r>
            <a:r>
              <a:rPr lang="en-US" sz="1400" dirty="0"/>
              <a:t> remains an influential text for pre-service and in-service teachers who work with adolescents. Written by an expert on multicultural education, diversity and cultural differences among students are thematically integrated throughout this text and applied to all areas of study. Containing activities that focus on student-centered learning, real life scenarios that apply critical teaching skills, and in-chapter exercises and end-of-chapter activities, this text is both practical and applicable as a valuable instructional text and future resource for professionals. The new 11th edition is tech savvy and updated, including a greater focus on middle school teaching methods and curriculum, twenty-first century skills, and analysis of student assessment and achievement.</a:t>
            </a:r>
          </a:p>
        </p:txBody>
      </p:sp>
      <p:pic>
        <p:nvPicPr>
          <p:cNvPr id="4" name="Picture 2" descr="http://www.montana.edu/carjuzaa/images/10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0516" y="1760637"/>
            <a:ext cx="3714750"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55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 Goals</a:t>
            </a:r>
          </a:p>
        </p:txBody>
      </p:sp>
      <p:sp>
        <p:nvSpPr>
          <p:cNvPr id="3" name="Content Placeholder 2"/>
          <p:cNvSpPr>
            <a:spLocks noGrp="1"/>
          </p:cNvSpPr>
          <p:nvPr>
            <p:ph idx="1"/>
          </p:nvPr>
        </p:nvSpPr>
        <p:spPr/>
        <p:txBody>
          <a:bodyPr/>
          <a:lstStyle/>
          <a:p>
            <a:r>
              <a:rPr lang="en-US" dirty="0"/>
              <a:t>Familiarize participants with the components of a general lesson plan using an Anishinaabemowin immersion lesson plan example.</a:t>
            </a:r>
          </a:p>
          <a:p>
            <a:endParaRPr lang="en-US" dirty="0"/>
          </a:p>
          <a:p>
            <a:r>
              <a:rPr lang="en-US" dirty="0"/>
              <a:t>View a video of the example lesson plan implementation.</a:t>
            </a:r>
          </a:p>
          <a:p>
            <a:endParaRPr lang="en-US" dirty="0"/>
          </a:p>
          <a:p>
            <a:r>
              <a:rPr lang="en-US" dirty="0"/>
              <a:t>Discuss reactions to the video.</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6224" y="4117452"/>
            <a:ext cx="3032885" cy="2274664"/>
          </a:xfrm>
          <a:prstGeom prst="rect">
            <a:avLst/>
          </a:prstGeom>
        </p:spPr>
      </p:pic>
    </p:spTree>
    <p:extLst>
      <p:ext uri="{BB962C8B-B14F-4D97-AF65-F5344CB8AC3E}">
        <p14:creationId xmlns:p14="http://schemas.microsoft.com/office/powerpoint/2010/main" val="3825206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 </a:t>
            </a:r>
            <a:br>
              <a:rPr lang="en-US" dirty="0"/>
            </a:br>
            <a:r>
              <a:rPr lang="en-US" dirty="0"/>
              <a:t>Typical Lesson Plan</a:t>
            </a:r>
          </a:p>
        </p:txBody>
      </p:sp>
      <p:sp>
        <p:nvSpPr>
          <p:cNvPr id="3" name="Content Placeholder 2"/>
          <p:cNvSpPr>
            <a:spLocks noGrp="1"/>
          </p:cNvSpPr>
          <p:nvPr>
            <p:ph idx="1"/>
          </p:nvPr>
        </p:nvSpPr>
        <p:spPr>
          <a:xfrm>
            <a:off x="913795" y="2096064"/>
            <a:ext cx="10353762" cy="4185466"/>
          </a:xfrm>
        </p:spPr>
        <p:txBody>
          <a:bodyPr>
            <a:normAutofit fontScale="92500" lnSpcReduction="10000"/>
          </a:bodyPr>
          <a:lstStyle/>
          <a:p>
            <a:r>
              <a:rPr lang="en-US" dirty="0">
                <a:solidFill>
                  <a:srgbClr val="FF0000"/>
                </a:solidFill>
              </a:rPr>
              <a:t>1. Descriptive Data </a:t>
            </a:r>
            <a:r>
              <a:rPr lang="en-US" dirty="0">
                <a:solidFill>
                  <a:srgbClr val="FFFF00"/>
                </a:solidFill>
              </a:rPr>
              <a:t>(page 187):</a:t>
            </a:r>
          </a:p>
          <a:p>
            <a:pPr lvl="1"/>
            <a:r>
              <a:rPr lang="en-US" dirty="0">
                <a:solidFill>
                  <a:srgbClr val="00FF00"/>
                </a:solidFill>
              </a:rPr>
              <a:t>Teacher: </a:t>
            </a:r>
            <a:r>
              <a:rPr lang="en-US" dirty="0"/>
              <a:t>Barbara Nolan</a:t>
            </a:r>
          </a:p>
          <a:p>
            <a:pPr lvl="2"/>
            <a:r>
              <a:rPr lang="en-US" dirty="0"/>
              <a:t>If you are planning and implementing an Indigenous language immersion lesson in collaboration with a regular content area teacher, you should include both names here. </a:t>
            </a:r>
          </a:p>
          <a:p>
            <a:pPr lvl="1"/>
            <a:r>
              <a:rPr lang="en-US" dirty="0">
                <a:solidFill>
                  <a:srgbClr val="00FF00"/>
                </a:solidFill>
              </a:rPr>
              <a:t>Class: </a:t>
            </a:r>
            <a:r>
              <a:rPr lang="en-US" dirty="0"/>
              <a:t>Indigenous Language Immersion Example for Webinar</a:t>
            </a:r>
          </a:p>
          <a:p>
            <a:pPr lvl="1"/>
            <a:r>
              <a:rPr lang="en-US" dirty="0">
                <a:solidFill>
                  <a:srgbClr val="00FF00"/>
                </a:solidFill>
              </a:rPr>
              <a:t>Date: </a:t>
            </a:r>
            <a:r>
              <a:rPr lang="en-US" dirty="0"/>
              <a:t>January, 2016</a:t>
            </a:r>
          </a:p>
          <a:p>
            <a:pPr lvl="1"/>
            <a:r>
              <a:rPr lang="en-US" dirty="0">
                <a:solidFill>
                  <a:srgbClr val="00FF00"/>
                </a:solidFill>
              </a:rPr>
              <a:t>Grade level: </a:t>
            </a:r>
            <a:r>
              <a:rPr lang="en-US" dirty="0"/>
              <a:t>3rd</a:t>
            </a:r>
          </a:p>
          <a:p>
            <a:pPr lvl="1"/>
            <a:r>
              <a:rPr lang="en-US" dirty="0">
                <a:solidFill>
                  <a:srgbClr val="00FF00"/>
                </a:solidFill>
              </a:rPr>
              <a:t>Room number: </a:t>
            </a:r>
            <a:r>
              <a:rPr lang="en-US" dirty="0"/>
              <a:t>Old School Classroom Studio, Gwinn, Michigan</a:t>
            </a:r>
          </a:p>
          <a:p>
            <a:pPr lvl="1"/>
            <a:r>
              <a:rPr lang="en-US" dirty="0">
                <a:solidFill>
                  <a:srgbClr val="00FF00"/>
                </a:solidFill>
              </a:rPr>
              <a:t>Period/Time: </a:t>
            </a:r>
            <a:r>
              <a:rPr lang="en-US" dirty="0"/>
              <a:t>1 hour</a:t>
            </a:r>
          </a:p>
          <a:p>
            <a:pPr lvl="1"/>
            <a:r>
              <a:rPr lang="en-US" dirty="0">
                <a:solidFill>
                  <a:srgbClr val="00FF00"/>
                </a:solidFill>
              </a:rPr>
              <a:t>Unit: </a:t>
            </a:r>
            <a:r>
              <a:rPr lang="en-US" dirty="0"/>
              <a:t>History and Geography: Asking Questions, Creating Timelines, and Directions.</a:t>
            </a:r>
          </a:p>
          <a:p>
            <a:pPr lvl="1"/>
            <a:r>
              <a:rPr lang="en-US" dirty="0">
                <a:solidFill>
                  <a:srgbClr val="00FF00"/>
                </a:solidFill>
              </a:rPr>
              <a:t>Lesson number: </a:t>
            </a:r>
            <a:r>
              <a:rPr lang="en-US" dirty="0"/>
              <a:t>1 of 5</a:t>
            </a:r>
          </a:p>
          <a:p>
            <a:pPr lvl="1"/>
            <a:r>
              <a:rPr lang="en-US" dirty="0">
                <a:solidFill>
                  <a:srgbClr val="00FF00"/>
                </a:solidFill>
              </a:rPr>
              <a:t>Topic: </a:t>
            </a:r>
            <a:r>
              <a:rPr lang="en-US" dirty="0"/>
              <a:t>Anishinaabe Medicine Wheel History and Geography</a:t>
            </a:r>
          </a:p>
          <a:p>
            <a:pPr marL="457200" lvl="1" indent="0">
              <a:buNone/>
            </a:pPr>
            <a:endParaRPr lang="en-US" dirty="0"/>
          </a:p>
        </p:txBody>
      </p:sp>
    </p:spTree>
    <p:extLst>
      <p:ext uri="{BB962C8B-B14F-4D97-AF65-F5344CB8AC3E}">
        <p14:creationId xmlns:p14="http://schemas.microsoft.com/office/powerpoint/2010/main" val="1457039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FF0000"/>
                </a:solidFill>
              </a:rPr>
              <a:t>2. State, Common Core State Standards, and/or National Standard(s) </a:t>
            </a:r>
            <a:r>
              <a:rPr lang="en-US" dirty="0">
                <a:solidFill>
                  <a:srgbClr val="FF6600"/>
                </a:solidFill>
              </a:rPr>
              <a:t>(Which specific subject/grade standard is being addressed?) </a:t>
            </a:r>
            <a:r>
              <a:rPr lang="en-US" dirty="0">
                <a:solidFill>
                  <a:srgbClr val="FFFF00"/>
                </a:solidFill>
              </a:rPr>
              <a:t>(pages 122-125)</a:t>
            </a:r>
          </a:p>
          <a:p>
            <a:pPr lvl="1"/>
            <a:r>
              <a:rPr lang="en-US" dirty="0"/>
              <a:t>State of Michigan Standards:</a:t>
            </a:r>
          </a:p>
          <a:p>
            <a:pPr lvl="2"/>
            <a:r>
              <a:rPr lang="en-US" dirty="0"/>
              <a:t>History (3 – H3.0.1) Identify questions historians ask in examining the past in Michigan (e.g., What happened? When did it happen? Who was involved? How and why did it happen?).</a:t>
            </a:r>
          </a:p>
          <a:p>
            <a:pPr lvl="2"/>
            <a:r>
              <a:rPr lang="en-US" dirty="0"/>
              <a:t>History (3 – H3.0.10) Create a timeline to sequence early Michigan history (American Indians, exploration, settlement, statehood).</a:t>
            </a:r>
          </a:p>
          <a:p>
            <a:pPr lvl="2"/>
            <a:r>
              <a:rPr lang="en-US" dirty="0"/>
              <a:t>Geography (3 – G1.0.1) Use cardinal directions (north, south, east, west) to describe the relative location of significant places in the immediate environment.</a:t>
            </a:r>
          </a:p>
          <a:p>
            <a:pPr lvl="1"/>
            <a:endParaRPr lang="en-US" dirty="0">
              <a:solidFill>
                <a:srgbClr val="FF6600"/>
              </a:solidFill>
            </a:endParaRPr>
          </a:p>
          <a:p>
            <a:endParaRPr lang="en-US" dirty="0">
              <a:solidFill>
                <a:srgbClr val="FF6600"/>
              </a:solidFill>
            </a:endParaRPr>
          </a:p>
        </p:txBody>
      </p:sp>
      <p:sp>
        <p:nvSpPr>
          <p:cNvPr id="5" name="Title 1"/>
          <p:cNvSpPr>
            <a:spLocks noGrp="1"/>
          </p:cNvSpPr>
          <p:nvPr>
            <p:ph type="title"/>
          </p:nvPr>
        </p:nvSpPr>
        <p:spPr/>
        <p:txBody>
          <a:bodyPr/>
          <a:lstStyle/>
          <a:p>
            <a:r>
              <a:rPr lang="en-US" dirty="0"/>
              <a:t>Lesson Components Cont.</a:t>
            </a:r>
          </a:p>
        </p:txBody>
      </p:sp>
    </p:spTree>
    <p:extLst>
      <p:ext uri="{BB962C8B-B14F-4D97-AF65-F5344CB8AC3E}">
        <p14:creationId xmlns:p14="http://schemas.microsoft.com/office/powerpoint/2010/main" val="479093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Components Cont.</a:t>
            </a:r>
          </a:p>
        </p:txBody>
      </p:sp>
      <p:sp>
        <p:nvSpPr>
          <p:cNvPr id="3" name="Content Placeholder 2"/>
          <p:cNvSpPr>
            <a:spLocks noGrp="1"/>
          </p:cNvSpPr>
          <p:nvPr>
            <p:ph idx="1"/>
          </p:nvPr>
        </p:nvSpPr>
        <p:spPr>
          <a:xfrm>
            <a:off x="913794" y="1698498"/>
            <a:ext cx="10353762" cy="4503520"/>
          </a:xfrm>
        </p:spPr>
        <p:txBody>
          <a:bodyPr>
            <a:noAutofit/>
          </a:bodyPr>
          <a:lstStyle/>
          <a:p>
            <a:r>
              <a:rPr lang="en-US" sz="1800" dirty="0">
                <a:solidFill>
                  <a:srgbClr val="FF0000"/>
                </a:solidFill>
              </a:rPr>
              <a:t>3. Goals and Objectives:</a:t>
            </a:r>
            <a:endParaRPr lang="en-US" sz="1800" dirty="0"/>
          </a:p>
          <a:p>
            <a:pPr lvl="1"/>
            <a:r>
              <a:rPr lang="en-US" sz="1500" dirty="0">
                <a:solidFill>
                  <a:srgbClr val="00FF00"/>
                </a:solidFill>
              </a:rPr>
              <a:t>Instructional Goals </a:t>
            </a:r>
            <a:r>
              <a:rPr lang="en-US" sz="1500" dirty="0">
                <a:solidFill>
                  <a:srgbClr val="FF7619"/>
                </a:solidFill>
              </a:rPr>
              <a:t>(from the teacher’s point of view): </a:t>
            </a:r>
          </a:p>
          <a:p>
            <a:pPr lvl="2"/>
            <a:r>
              <a:rPr lang="en-US" sz="1500" dirty="0"/>
              <a:t>1. To review and introduce general Anishinaabemowin terms associated with the Anishinaabe medicine wheel.  </a:t>
            </a:r>
          </a:p>
          <a:p>
            <a:pPr lvl="2"/>
            <a:r>
              <a:rPr lang="en-US" sz="1500" dirty="0"/>
              <a:t>2. To model how to ask questions about the past in Anishinaabemowin. </a:t>
            </a:r>
          </a:p>
          <a:p>
            <a:pPr lvl="2"/>
            <a:r>
              <a:rPr lang="en-US" sz="1500" dirty="0"/>
              <a:t>3. To review </a:t>
            </a:r>
            <a:r>
              <a:rPr lang="en-US" sz="1500" dirty="0" err="1"/>
              <a:t>Anishinaabemowin</a:t>
            </a:r>
            <a:r>
              <a:rPr lang="en-US" sz="1500" dirty="0"/>
              <a:t> terms associated with an Anishinaabe timeline. </a:t>
            </a:r>
          </a:p>
          <a:p>
            <a:pPr lvl="2"/>
            <a:r>
              <a:rPr lang="en-US" sz="1500" dirty="0"/>
              <a:t>4. To acquire knowledge about the cardinal directions in Anishinaabemowin associated with each part of the medicine wheel.  </a:t>
            </a:r>
          </a:p>
          <a:p>
            <a:pPr lvl="1"/>
            <a:r>
              <a:rPr lang="en-US" sz="1500" dirty="0">
                <a:solidFill>
                  <a:srgbClr val="00FF00"/>
                </a:solidFill>
              </a:rPr>
              <a:t>Specific Objectives </a:t>
            </a:r>
            <a:r>
              <a:rPr lang="en-US" sz="1500" dirty="0">
                <a:solidFill>
                  <a:srgbClr val="FF7619"/>
                </a:solidFill>
              </a:rPr>
              <a:t>(what the students will be able to do or what they will know as a result of your lesson):</a:t>
            </a:r>
          </a:p>
          <a:p>
            <a:pPr lvl="2"/>
            <a:r>
              <a:rPr lang="en-US" sz="1500" dirty="0">
                <a:solidFill>
                  <a:srgbClr val="FFFF00"/>
                </a:solidFill>
              </a:rPr>
              <a:t>Cognitive: </a:t>
            </a:r>
            <a:r>
              <a:rPr lang="en-US" sz="1500" dirty="0"/>
              <a:t>The students will be able to </a:t>
            </a:r>
            <a:r>
              <a:rPr lang="en-US" sz="1500" dirty="0">
                <a:solidFill>
                  <a:srgbClr val="FFFF00"/>
                </a:solidFill>
              </a:rPr>
              <a:t>(TSWBAT) </a:t>
            </a:r>
            <a:r>
              <a:rPr lang="en-US" sz="1500" dirty="0"/>
              <a:t>demonstrate on how the Anishinaabe medicine wheel can be used to discuss time and directions. </a:t>
            </a:r>
          </a:p>
          <a:p>
            <a:pPr lvl="2"/>
            <a:r>
              <a:rPr lang="en-US" sz="1500" dirty="0">
                <a:solidFill>
                  <a:srgbClr val="FFFF00"/>
                </a:solidFill>
              </a:rPr>
              <a:t>Affective:</a:t>
            </a:r>
            <a:r>
              <a:rPr lang="en-US" sz="1500" dirty="0"/>
              <a:t> TSWBAT practice asking each other questions in Anishinaabemowin related to the medicine wheel. </a:t>
            </a:r>
          </a:p>
          <a:p>
            <a:pPr lvl="2"/>
            <a:r>
              <a:rPr lang="en-US" sz="1500" dirty="0">
                <a:solidFill>
                  <a:srgbClr val="FFFF00"/>
                </a:solidFill>
              </a:rPr>
              <a:t>Psychomotor:</a:t>
            </a:r>
            <a:r>
              <a:rPr lang="en-US" sz="1500" dirty="0"/>
              <a:t> TSWBAT create their own medicine wheel and timeline by utilizing what they have learned.  </a:t>
            </a:r>
          </a:p>
          <a:p>
            <a:pPr lvl="1"/>
            <a:endParaRPr lang="en-US" sz="1500" dirty="0"/>
          </a:p>
        </p:txBody>
      </p:sp>
    </p:spTree>
    <p:extLst>
      <p:ext uri="{BB962C8B-B14F-4D97-AF65-F5344CB8AC3E}">
        <p14:creationId xmlns:p14="http://schemas.microsoft.com/office/powerpoint/2010/main" val="3656684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2332382"/>
            <a:ext cx="10353762" cy="4095311"/>
          </a:xfrm>
        </p:spPr>
        <p:txBody>
          <a:bodyPr>
            <a:normAutofit/>
          </a:bodyPr>
          <a:lstStyle/>
          <a:p>
            <a:r>
              <a:rPr lang="en-US" dirty="0">
                <a:solidFill>
                  <a:srgbClr val="FF0000"/>
                </a:solidFill>
              </a:rPr>
              <a:t>4.  Rationale </a:t>
            </a:r>
            <a:r>
              <a:rPr lang="en-US" dirty="0">
                <a:solidFill>
                  <a:srgbClr val="FF6600"/>
                </a:solidFill>
              </a:rPr>
              <a:t>(Why teach this lesson? How does it fit into the curriculum?) </a:t>
            </a:r>
            <a:r>
              <a:rPr lang="en-US" dirty="0">
                <a:solidFill>
                  <a:srgbClr val="FFFF00"/>
                </a:solidFill>
              </a:rPr>
              <a:t>(page 189):</a:t>
            </a:r>
          </a:p>
          <a:p>
            <a:pPr lvl="1"/>
            <a:r>
              <a:rPr lang="en-US" dirty="0"/>
              <a:t>The medicine wheel is a fundamental teaching tool for the </a:t>
            </a:r>
            <a:r>
              <a:rPr lang="en-US" dirty="0" err="1"/>
              <a:t>Anishinaabek</a:t>
            </a:r>
            <a:r>
              <a:rPr lang="en-US" dirty="0"/>
              <a:t>. It symbolizes the relationship between individuals and all things in life. It can be used to conceptualize temporal as well as spatial relations. </a:t>
            </a:r>
          </a:p>
          <a:p>
            <a:pPr lvl="1"/>
            <a:endParaRPr lang="en-US" dirty="0"/>
          </a:p>
          <a:p>
            <a:pPr marL="457200" lvl="1" indent="0">
              <a:buNone/>
            </a:pPr>
            <a:endParaRPr lang="en-US" dirty="0"/>
          </a:p>
          <a:p>
            <a:pPr lvl="1"/>
            <a:endParaRPr lang="en-US" dirty="0"/>
          </a:p>
        </p:txBody>
      </p:sp>
      <p:sp>
        <p:nvSpPr>
          <p:cNvPr id="4" name="Title 1"/>
          <p:cNvSpPr txBox="1">
            <a:spLocks/>
          </p:cNvSpPr>
          <p:nvPr/>
        </p:nvSpPr>
        <p:spPr>
          <a:xfrm>
            <a:off x="1066195" y="762000"/>
            <a:ext cx="10353761" cy="13263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a:t>Lesson Components Cont.</a:t>
            </a:r>
            <a:endParaRPr lang="en-US" dirty="0"/>
          </a:p>
        </p:txBody>
      </p:sp>
    </p:spTree>
    <p:extLst>
      <p:ext uri="{BB962C8B-B14F-4D97-AF65-F5344CB8AC3E}">
        <p14:creationId xmlns:p14="http://schemas.microsoft.com/office/powerpoint/2010/main" val="1150190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Components Cont.</a:t>
            </a:r>
          </a:p>
        </p:txBody>
      </p:sp>
      <p:sp>
        <p:nvSpPr>
          <p:cNvPr id="3" name="Content Placeholder 2"/>
          <p:cNvSpPr>
            <a:spLocks noGrp="1"/>
          </p:cNvSpPr>
          <p:nvPr>
            <p:ph idx="1"/>
          </p:nvPr>
        </p:nvSpPr>
        <p:spPr>
          <a:xfrm>
            <a:off x="913795" y="2096063"/>
            <a:ext cx="10353762" cy="4286807"/>
          </a:xfrm>
        </p:spPr>
        <p:txBody>
          <a:bodyPr>
            <a:normAutofit lnSpcReduction="10000"/>
          </a:bodyPr>
          <a:lstStyle/>
          <a:p>
            <a:r>
              <a:rPr lang="en-US" dirty="0">
                <a:solidFill>
                  <a:srgbClr val="FF0000"/>
                </a:solidFill>
              </a:rPr>
              <a:t>5. Procedure </a:t>
            </a:r>
            <a:r>
              <a:rPr lang="en-US" dirty="0">
                <a:solidFill>
                  <a:srgbClr val="FF6600"/>
                </a:solidFill>
              </a:rPr>
              <a:t>(Procedure with time plan, with modeling examples, transitions, guided practice experiences, etc.) </a:t>
            </a:r>
            <a:r>
              <a:rPr lang="en-US" dirty="0">
                <a:solidFill>
                  <a:srgbClr val="FFFF00"/>
                </a:solidFill>
              </a:rPr>
              <a:t>(page 189):</a:t>
            </a:r>
            <a:endParaRPr lang="en-US" dirty="0"/>
          </a:p>
          <a:p>
            <a:pPr lvl="1">
              <a:lnSpc>
                <a:spcPct val="150000"/>
              </a:lnSpc>
            </a:pPr>
            <a:r>
              <a:rPr lang="en-US" dirty="0">
                <a:solidFill>
                  <a:srgbClr val="00FF00"/>
                </a:solidFill>
              </a:rPr>
              <a:t>Introduction: </a:t>
            </a:r>
            <a:r>
              <a:rPr lang="en-US" dirty="0"/>
              <a:t>Introduce the lesson and go over expectations (5 minutes).</a:t>
            </a:r>
          </a:p>
          <a:p>
            <a:pPr lvl="1">
              <a:lnSpc>
                <a:spcPct val="150000"/>
              </a:lnSpc>
            </a:pPr>
            <a:r>
              <a:rPr lang="en-US" dirty="0">
                <a:solidFill>
                  <a:srgbClr val="00FF00"/>
                </a:solidFill>
              </a:rPr>
              <a:t>Activity 1: </a:t>
            </a:r>
            <a:r>
              <a:rPr lang="en-US" dirty="0"/>
              <a:t>Introduction to the Anishinaabe Medicine Wheel (5 minutes).</a:t>
            </a:r>
          </a:p>
          <a:p>
            <a:pPr lvl="1">
              <a:lnSpc>
                <a:spcPct val="150000"/>
              </a:lnSpc>
            </a:pPr>
            <a:r>
              <a:rPr lang="en-US" dirty="0">
                <a:solidFill>
                  <a:srgbClr val="00FF00"/>
                </a:solidFill>
              </a:rPr>
              <a:t>Activity 2: </a:t>
            </a:r>
            <a:r>
              <a:rPr lang="en-US" dirty="0"/>
              <a:t>Draw an Anishinaabe Medicine Wheel (15 minutes).</a:t>
            </a:r>
          </a:p>
          <a:p>
            <a:pPr lvl="1">
              <a:lnSpc>
                <a:spcPct val="150000"/>
              </a:lnSpc>
            </a:pPr>
            <a:r>
              <a:rPr lang="en-US" dirty="0">
                <a:solidFill>
                  <a:srgbClr val="00FF00"/>
                </a:solidFill>
              </a:rPr>
              <a:t>Activity 3: </a:t>
            </a:r>
            <a:r>
              <a:rPr lang="en-US" dirty="0"/>
              <a:t>Introduction to the Anishinaabe Timeline (15 Minutes).</a:t>
            </a:r>
          </a:p>
          <a:p>
            <a:pPr lvl="1">
              <a:lnSpc>
                <a:spcPct val="150000"/>
              </a:lnSpc>
            </a:pPr>
            <a:r>
              <a:rPr lang="en-US" dirty="0">
                <a:solidFill>
                  <a:srgbClr val="00FF00"/>
                </a:solidFill>
              </a:rPr>
              <a:t>Activity 4: </a:t>
            </a:r>
            <a:r>
              <a:rPr lang="en-US" dirty="0"/>
              <a:t>Draw an Anishinaabe Timeline (15 minutes).</a:t>
            </a:r>
          </a:p>
          <a:p>
            <a:pPr lvl="1">
              <a:lnSpc>
                <a:spcPct val="150000"/>
              </a:lnSpc>
            </a:pPr>
            <a:r>
              <a:rPr lang="en-US" dirty="0">
                <a:solidFill>
                  <a:srgbClr val="00FF00"/>
                </a:solidFill>
              </a:rPr>
              <a:t>Activity 5: </a:t>
            </a:r>
            <a:r>
              <a:rPr lang="en-US" dirty="0"/>
              <a:t>Ask Questions about the Past in Anishinaabemowin (5 minutes).</a:t>
            </a:r>
          </a:p>
          <a:p>
            <a:pPr lvl="1">
              <a:lnSpc>
                <a:spcPct val="150000"/>
              </a:lnSpc>
            </a:pPr>
            <a:r>
              <a:rPr lang="en-US" dirty="0">
                <a:solidFill>
                  <a:srgbClr val="00FF00"/>
                </a:solidFill>
              </a:rPr>
              <a:t>Activity 6: </a:t>
            </a:r>
            <a:r>
              <a:rPr lang="en-US" dirty="0"/>
              <a:t>Practice Saying “I saw you”, “I see you”, and “I will see you” in Anishinaabemowin (5 minutes).</a:t>
            </a:r>
          </a:p>
        </p:txBody>
      </p:sp>
    </p:spTree>
    <p:extLst>
      <p:ext uri="{BB962C8B-B14F-4D97-AF65-F5344CB8AC3E}">
        <p14:creationId xmlns:p14="http://schemas.microsoft.com/office/powerpoint/2010/main" val="2479526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3581</TotalTime>
  <Words>1393</Words>
  <Application>Microsoft Office PowerPoint</Application>
  <PresentationFormat>Widescreen</PresentationFormat>
  <Paragraphs>122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Bookman Old Style</vt:lpstr>
      <vt:lpstr>Rockwell</vt:lpstr>
      <vt:lpstr>Damask</vt:lpstr>
      <vt:lpstr>PowerPoint Presentation</vt:lpstr>
      <vt:lpstr>About the Presenters</vt:lpstr>
      <vt:lpstr>Introduction of TextBook</vt:lpstr>
      <vt:lpstr>Webinar Goals</vt:lpstr>
      <vt:lpstr>Components of a  Typical Lesson Plan</vt:lpstr>
      <vt:lpstr>Lesson Components Cont.</vt:lpstr>
      <vt:lpstr>Lesson Components Cont.</vt:lpstr>
      <vt:lpstr>PowerPoint Presentation</vt:lpstr>
      <vt:lpstr>Example Components Cont.</vt:lpstr>
      <vt:lpstr>Example Components Cont.</vt:lpstr>
      <vt:lpstr>Example Components Cont.</vt:lpstr>
      <vt:lpstr>Example Components Cont.</vt:lpstr>
      <vt:lpstr>Example Components Cont.</vt:lpstr>
      <vt:lpstr>Questions/Answers</vt:lpstr>
      <vt:lpstr>Break Time</vt:lpstr>
      <vt:lpstr>Group Discussion</vt:lpstr>
      <vt:lpstr>Miigwech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an  American Indian Interdisciplinary Thematic Unit on Indigenous Foods</dc:title>
  <dc:creator>Martin Reinhardt</dc:creator>
  <cp:lastModifiedBy>Martin Reinhardt</cp:lastModifiedBy>
  <cp:revision>77</cp:revision>
  <dcterms:created xsi:type="dcterms:W3CDTF">2014-10-07T18:20:22Z</dcterms:created>
  <dcterms:modified xsi:type="dcterms:W3CDTF">2016-10-12T21:56:47Z</dcterms:modified>
</cp:coreProperties>
</file>